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8"/>
  </p:notesMasterIdLst>
  <p:handoutMasterIdLst>
    <p:handoutMasterId r:id="rId49"/>
  </p:handoutMasterIdLst>
  <p:sldIdLst>
    <p:sldId id="256" r:id="rId3"/>
    <p:sldId id="276" r:id="rId4"/>
    <p:sldId id="279" r:id="rId5"/>
    <p:sldId id="280" r:id="rId6"/>
    <p:sldId id="281" r:id="rId7"/>
    <p:sldId id="282" r:id="rId8"/>
    <p:sldId id="278" r:id="rId9"/>
    <p:sldId id="283" r:id="rId10"/>
    <p:sldId id="284" r:id="rId11"/>
    <p:sldId id="285" r:id="rId12"/>
    <p:sldId id="303" r:id="rId13"/>
    <p:sldId id="286" r:id="rId14"/>
    <p:sldId id="287" r:id="rId15"/>
    <p:sldId id="288" r:id="rId16"/>
    <p:sldId id="289" r:id="rId17"/>
    <p:sldId id="290" r:id="rId18"/>
    <p:sldId id="291" r:id="rId19"/>
    <p:sldId id="318" r:id="rId20"/>
    <p:sldId id="292" r:id="rId21"/>
    <p:sldId id="304" r:id="rId22"/>
    <p:sldId id="293" r:id="rId23"/>
    <p:sldId id="305" r:id="rId24"/>
    <p:sldId id="306" r:id="rId25"/>
    <p:sldId id="294" r:id="rId26"/>
    <p:sldId id="307" r:id="rId27"/>
    <p:sldId id="308" r:id="rId28"/>
    <p:sldId id="309" r:id="rId29"/>
    <p:sldId id="295" r:id="rId30"/>
    <p:sldId id="320" r:id="rId31"/>
    <p:sldId id="296" r:id="rId32"/>
    <p:sldId id="297" r:id="rId33"/>
    <p:sldId id="298" r:id="rId34"/>
    <p:sldId id="299" r:id="rId35"/>
    <p:sldId id="300" r:id="rId36"/>
    <p:sldId id="301" r:id="rId37"/>
    <p:sldId id="302" r:id="rId38"/>
    <p:sldId id="312" r:id="rId39"/>
    <p:sldId id="317" r:id="rId40"/>
    <p:sldId id="321" r:id="rId41"/>
    <p:sldId id="310" r:id="rId42"/>
    <p:sldId id="311" r:id="rId43"/>
    <p:sldId id="313" r:id="rId44"/>
    <p:sldId id="316" r:id="rId45"/>
    <p:sldId id="322" r:id="rId46"/>
    <p:sldId id="32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3"/>
    <p:restoredTop sz="90476" autoAdjust="0"/>
  </p:normalViewPr>
  <p:slideViewPr>
    <p:cSldViewPr snapToGrid="0" snapToObjects="1">
      <p:cViewPr>
        <p:scale>
          <a:sx n="73" d="100"/>
          <a:sy n="73" d="100"/>
        </p:scale>
        <p:origin x="3048" y="12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A1AB2-A332-3146-8F7E-E31DD1CFB086}" type="datetimeFigureOut">
              <a:rPr lang="en-US" smtClean="0"/>
              <a:t>4/10/19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5C0216-A86B-4044-AC1F-12D6BC47857B}" type="slidenum">
              <a:rPr lang="en-US" smtClean="0"/>
              <a:t>‹#›</a:t>
            </a:fld>
            <a:endParaRPr lang="en-US"/>
          </a:p>
        </p:txBody>
      </p:sp>
    </p:spTree>
    <p:extLst>
      <p:ext uri="{BB962C8B-B14F-4D97-AF65-F5344CB8AC3E}">
        <p14:creationId xmlns:p14="http://schemas.microsoft.com/office/powerpoint/2010/main" val="2863673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0548C-B5B9-A041-8AB0-98FE2BB47189}" type="datetimeFigureOut">
              <a:rPr lang="en-US" smtClean="0"/>
              <a:t>4/10/19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0FF38-7B39-E843-B28C-BC34D79F2279}" type="slidenum">
              <a:rPr lang="en-US" smtClean="0"/>
              <a:t>‹#›</a:t>
            </a:fld>
            <a:endParaRPr lang="en-US"/>
          </a:p>
        </p:txBody>
      </p:sp>
    </p:spTree>
    <p:extLst>
      <p:ext uri="{BB962C8B-B14F-4D97-AF65-F5344CB8AC3E}">
        <p14:creationId xmlns:p14="http://schemas.microsoft.com/office/powerpoint/2010/main" val="1875170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nderstood.org/en/learning-attention-issues/signs-symptoms/developmental-milestones/how-kids-develop-thinking-and-learning-skill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a:t>
            </a:fld>
            <a:endParaRPr lang="en-US"/>
          </a:p>
        </p:txBody>
      </p:sp>
    </p:spTree>
    <p:extLst>
      <p:ext uri="{BB962C8B-B14F-4D97-AF65-F5344CB8AC3E}">
        <p14:creationId xmlns:p14="http://schemas.microsoft.com/office/powerpoint/2010/main" val="432844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Kindergartners learn facts and begin to grasp some basic concepts. By the end of kindergarten, many children can do things like these:</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15</a:t>
            </a:fld>
            <a:endParaRPr lang="en-US"/>
          </a:p>
        </p:txBody>
      </p:sp>
    </p:spTree>
    <p:extLst>
      <p:ext uri="{BB962C8B-B14F-4D97-AF65-F5344CB8AC3E}">
        <p14:creationId xmlns:p14="http://schemas.microsoft.com/office/powerpoint/2010/main" val="405975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kindergarten, most kids understand and can use thousands of words, usually in sentences five to eight words long. Many 5-year-olds have the language development needed to:</a:t>
            </a:r>
          </a:p>
          <a:p>
            <a:r>
              <a:rPr lang="en-US" sz="1200" b="0" i="0" kern="1200" dirty="0">
                <a:solidFill>
                  <a:schemeClr val="tx1"/>
                </a:solidFill>
                <a:effectLst/>
                <a:latin typeface="+mn-lt"/>
                <a:ea typeface="+mn-ea"/>
                <a:cs typeface="+mn-cs"/>
              </a:rPr>
              <a:t>By the end of kindergarten, most children can recognize common words, such as </a:t>
            </a:r>
            <a:r>
              <a:rPr lang="en-US" sz="1200" b="0" i="1" kern="1200" dirty="0">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me</a:t>
            </a:r>
            <a:r>
              <a:rPr lang="en-US" sz="1200" b="0" i="0" kern="1200" dirty="0">
                <a:solidFill>
                  <a:schemeClr val="tx1"/>
                </a:solidFill>
                <a:effectLst/>
                <a:latin typeface="+mn-lt"/>
                <a:ea typeface="+mn-ea"/>
                <a:cs typeface="+mn-cs"/>
              </a:rPr>
              <a:t>, and they can begin reading three-letter words, like </a:t>
            </a:r>
            <a:r>
              <a:rPr lang="en-US" sz="1200" b="0" i="1" kern="1200" dirty="0">
                <a:solidFill>
                  <a:schemeClr val="tx1"/>
                </a:solidFill>
                <a:effectLst/>
                <a:latin typeface="+mn-lt"/>
                <a:ea typeface="+mn-ea"/>
                <a:cs typeface="+mn-cs"/>
              </a:rPr>
              <a:t>hat</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16</a:t>
            </a:fld>
            <a:endParaRPr lang="en-US"/>
          </a:p>
        </p:txBody>
      </p:sp>
    </p:spTree>
    <p:extLst>
      <p:ext uri="{BB962C8B-B14F-4D97-AF65-F5344CB8AC3E}">
        <p14:creationId xmlns:p14="http://schemas.microsoft.com/office/powerpoint/2010/main" val="3565173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During the kindergarten school year, children’s social and emotional development tends to go beyond making friends and expressing feelings. They start understanding more complicated things like right and wrong. Many 5-year-olds are also likely to do these</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17</a:t>
            </a:fld>
            <a:endParaRPr lang="en-US"/>
          </a:p>
        </p:txBody>
      </p:sp>
    </p:spTree>
    <p:extLst>
      <p:ext uri="{BB962C8B-B14F-4D97-AF65-F5344CB8AC3E}">
        <p14:creationId xmlns:p14="http://schemas.microsoft.com/office/powerpoint/2010/main" val="391044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children gain stamina and coordination during first grade. They typically start the year uncoordinated and clumsy, because the big muscles in arms and legs are better developed than the small muscles used for smaller movements. What they can do physically doesn’t change as much as how well they’re able to do it. Most children reach these milestones in first grade:</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20</a:t>
            </a:fld>
            <a:endParaRPr lang="en-US"/>
          </a:p>
        </p:txBody>
      </p:sp>
    </p:spTree>
    <p:extLst>
      <p:ext uri="{BB962C8B-B14F-4D97-AF65-F5344CB8AC3E}">
        <p14:creationId xmlns:p14="http://schemas.microsoft.com/office/powerpoint/2010/main" val="372885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Your child’s thinking skills in first grade allow him to start exploring the world to find answers to his own questions.</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21</a:t>
            </a:fld>
            <a:endParaRPr lang="en-US"/>
          </a:p>
        </p:txBody>
      </p:sp>
    </p:spTree>
    <p:extLst>
      <p:ext uri="{BB962C8B-B14F-4D97-AF65-F5344CB8AC3E}">
        <p14:creationId xmlns:p14="http://schemas.microsoft.com/office/powerpoint/2010/main" val="131662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Your child’s thinking skills in first grade allow him to start exploring the world to find answers to his own questions.</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22</a:t>
            </a:fld>
            <a:endParaRPr lang="en-US"/>
          </a:p>
        </p:txBody>
      </p:sp>
    </p:spTree>
    <p:extLst>
      <p:ext uri="{BB962C8B-B14F-4D97-AF65-F5344CB8AC3E}">
        <p14:creationId xmlns:p14="http://schemas.microsoft.com/office/powerpoint/2010/main" val="131662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First-grade social and emotional skills are an interesting mix of independence and an increased need for your attention and approval. By age 7, kids typically start to understand that friendships aren’t something they can control by themselves. That may make them a little anxious. </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23</a:t>
            </a:fld>
            <a:endParaRPr lang="en-US"/>
          </a:p>
        </p:txBody>
      </p:sp>
    </p:spTree>
    <p:extLst>
      <p:ext uri="{BB962C8B-B14F-4D97-AF65-F5344CB8AC3E}">
        <p14:creationId xmlns:p14="http://schemas.microsoft.com/office/powerpoint/2010/main" val="131662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25</a:t>
            </a:fld>
            <a:endParaRPr lang="en-US"/>
          </a:p>
        </p:txBody>
      </p:sp>
    </p:spTree>
    <p:extLst>
      <p:ext uri="{BB962C8B-B14F-4D97-AF65-F5344CB8AC3E}">
        <p14:creationId xmlns:p14="http://schemas.microsoft.com/office/powerpoint/2010/main" val="49390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this age, thinking and problem-solving skills are taking off. Children tend to talk at a more adult level and start to show an interest in specific activities that interest them. Cognitively, most children at this age:</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26</a:t>
            </a:fld>
            <a:endParaRPr lang="en-US"/>
          </a:p>
        </p:txBody>
      </p:sp>
    </p:spTree>
    <p:extLst>
      <p:ext uri="{BB962C8B-B14F-4D97-AF65-F5344CB8AC3E}">
        <p14:creationId xmlns:p14="http://schemas.microsoft.com/office/powerpoint/2010/main" val="249801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Language development typically continues at a steady pace these two years. Vocabulary grows and kids start trying out words they have read but not heard. By the end of third grade, most children can do these things:</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27</a:t>
            </a:fld>
            <a:endParaRPr lang="en-US"/>
          </a:p>
        </p:txBody>
      </p:sp>
    </p:spTree>
    <p:extLst>
      <p:ext uri="{BB962C8B-B14F-4D97-AF65-F5344CB8AC3E}">
        <p14:creationId xmlns:p14="http://schemas.microsoft.com/office/powerpoint/2010/main" val="249801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2600" dirty="0">
                <a:solidFill>
                  <a:srgbClr val="000000"/>
                </a:solidFill>
                <a:latin typeface="Stone Sans ITC TT-Semi" pitchFamily="1" charset="0"/>
              </a:rPr>
              <a:t>Physical Domain:</a:t>
            </a:r>
          </a:p>
          <a:p>
            <a:pPr lvl="1">
              <a:lnSpc>
                <a:spcPct val="90000"/>
              </a:lnSpc>
            </a:pPr>
            <a:r>
              <a:rPr lang="en-US" altLang="en-US" sz="1800" dirty="0">
                <a:solidFill>
                  <a:srgbClr val="000000"/>
                </a:solidFill>
                <a:latin typeface="Stone Sans ITC TT-Semi" pitchFamily="1" charset="0"/>
              </a:rPr>
              <a:t>body size, body proportions, appearance, brain development, motor development, perception capacities, physical health.</a:t>
            </a:r>
          </a:p>
          <a:p>
            <a:pPr>
              <a:lnSpc>
                <a:spcPct val="90000"/>
              </a:lnSpc>
            </a:pPr>
            <a:r>
              <a:rPr lang="en-US" altLang="en-US" sz="2600" dirty="0">
                <a:solidFill>
                  <a:srgbClr val="000000"/>
                </a:solidFill>
                <a:latin typeface="Stone Sans ITC TT-Semi" pitchFamily="1" charset="0"/>
              </a:rPr>
              <a:t>Cognitive Domain:</a:t>
            </a:r>
          </a:p>
          <a:p>
            <a:pPr lvl="1">
              <a:lnSpc>
                <a:spcPct val="90000"/>
              </a:lnSpc>
            </a:pPr>
            <a:r>
              <a:rPr lang="en-US" altLang="en-US" sz="1800" dirty="0">
                <a:solidFill>
                  <a:srgbClr val="000000"/>
                </a:solidFill>
                <a:latin typeface="Stone Sans ITC TT-Semi" pitchFamily="1" charset="0"/>
              </a:rPr>
              <a:t>thought processes and intellectual abilities including attention, memory, problem solving, imagination, creativity, academic and everyday knowledge, metacognition, and language.</a:t>
            </a:r>
          </a:p>
          <a:p>
            <a:pPr>
              <a:lnSpc>
                <a:spcPct val="90000"/>
              </a:lnSpc>
            </a:pPr>
            <a:r>
              <a:rPr lang="en-US" altLang="en-US" sz="2600" dirty="0">
                <a:solidFill>
                  <a:srgbClr val="000000"/>
                </a:solidFill>
                <a:latin typeface="Stone Sans ITC TT-Semi" pitchFamily="1" charset="0"/>
              </a:rPr>
              <a:t>Social/Emotional Domain:</a:t>
            </a:r>
          </a:p>
          <a:p>
            <a:pPr lvl="1">
              <a:lnSpc>
                <a:spcPct val="90000"/>
              </a:lnSpc>
            </a:pPr>
            <a:r>
              <a:rPr lang="en-US" altLang="en-US" sz="1800" dirty="0">
                <a:solidFill>
                  <a:srgbClr val="000000"/>
                </a:solidFill>
                <a:latin typeface="Stone Sans ITC TT-Semi" pitchFamily="1" charset="0"/>
              </a:rPr>
              <a:t>self-knowledge (self-esteem, metacognition, sexual identity, ethnic identity), moral reasoning, understanding and expression of emotions, self-regulation, temperament, understanding others, interpersonal skills, and friendships.</a:t>
            </a:r>
          </a:p>
          <a:p>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a:t>
            </a:fld>
            <a:endParaRPr lang="en-US"/>
          </a:p>
        </p:txBody>
      </p:sp>
    </p:spTree>
    <p:extLst>
      <p:ext uri="{BB962C8B-B14F-4D97-AF65-F5344CB8AC3E}">
        <p14:creationId xmlns:p14="http://schemas.microsoft.com/office/powerpoint/2010/main" val="54901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Second and third grade can be a little rough socially and emotionally. Kids start narrowing down to a few good friends, but those friendships can change quickly. Most kids are eager to fit in and try out new personalities to see where they fit. By the end of third grade, most children will:</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28</a:t>
            </a:fld>
            <a:endParaRPr lang="en-US"/>
          </a:p>
        </p:txBody>
      </p:sp>
    </p:spTree>
    <p:extLst>
      <p:ext uri="{BB962C8B-B14F-4D97-AF65-F5344CB8AC3E}">
        <p14:creationId xmlns:p14="http://schemas.microsoft.com/office/powerpoint/2010/main" val="1056211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Fourth and fifth grade can be years of change in many ways. Typical developmental milestones at these ages often revolve around a child’s changing body, the need for independence and a desire to be accepted by peers.</a:t>
            </a:r>
          </a:p>
          <a:p>
            <a:r>
              <a:rPr lang="en-US" sz="1200" b="0" i="0" kern="1200" dirty="0">
                <a:solidFill>
                  <a:schemeClr val="tx1"/>
                </a:solidFill>
                <a:effectLst/>
                <a:latin typeface="+mn-lt"/>
                <a:ea typeface="+mn-ea"/>
                <a:cs typeface="+mn-cs"/>
              </a:rPr>
              <a:t>Your child’s body is working hard as puberty approaches. Most boys and girls grow steadily, only to speed up by age 11 or 12. Girls and boys start developing at different rates. Girls tend to have their growth spurt between ages 9 and 11, while boys have theirs between ages 11 and 12. Most kids in fourth and fifth grade:</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41</a:t>
            </a:fld>
            <a:endParaRPr lang="en-US"/>
          </a:p>
        </p:txBody>
      </p:sp>
    </p:spTree>
    <p:extLst>
      <p:ext uri="{BB962C8B-B14F-4D97-AF65-F5344CB8AC3E}">
        <p14:creationId xmlns:p14="http://schemas.microsoft.com/office/powerpoint/2010/main" val="3656869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Kids this age typically </a:t>
            </a:r>
            <a:r>
              <a:rPr lang="en-US" sz="1200" b="0" i="0" u="none" strike="noStrike" kern="1200" dirty="0">
                <a:solidFill>
                  <a:schemeClr val="tx1"/>
                </a:solidFill>
                <a:effectLst/>
                <a:latin typeface="+mn-lt"/>
                <a:ea typeface="+mn-ea"/>
                <a:cs typeface="+mn-cs"/>
                <a:hlinkClick r:id="rId3"/>
              </a:rPr>
              <a:t>start being able to think more about abstract </a:t>
            </a:r>
            <a:r>
              <a:rPr lang="en-US" sz="1200" b="0" i="0" u="none" strike="noStrike" kern="1200" dirty="0" err="1">
                <a:solidFill>
                  <a:schemeClr val="tx1"/>
                </a:solidFill>
                <a:effectLst/>
                <a:latin typeface="+mn-lt"/>
                <a:ea typeface="+mn-ea"/>
                <a:cs typeface="+mn-cs"/>
                <a:hlinkClick r:id="rId3"/>
              </a:rPr>
              <a:t>ideas</a:t>
            </a:r>
            <a:r>
              <a:rPr lang="en-US" sz="1200" b="0" i="0" kern="1200" dirty="0" err="1">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not just about things they can observe. The ability to organize thoughts and to plan improves, too. However, it’s still hard for your child to sort facts from opinions. Most kids:</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42</a:t>
            </a:fld>
            <a:endParaRPr lang="en-US"/>
          </a:p>
        </p:txBody>
      </p:sp>
    </p:spTree>
    <p:extLst>
      <p:ext uri="{BB962C8B-B14F-4D97-AF65-F5344CB8AC3E}">
        <p14:creationId xmlns:p14="http://schemas.microsoft.com/office/powerpoint/2010/main" val="231280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Born with a lifetime supply</a:t>
            </a:r>
            <a:r>
              <a:rPr lang="en-US" baseline="0" dirty="0"/>
              <a:t> of neurons. </a:t>
            </a:r>
          </a:p>
          <a:p>
            <a:pPr marL="0" marR="0" indent="0" algn="l" defTabSz="457200" rtl="0" eaLnBrk="1" fontAlgn="auto" latinLnBrk="0" hangingPunct="1">
              <a:lnSpc>
                <a:spcPct val="100000"/>
              </a:lnSpc>
              <a:spcBef>
                <a:spcPts val="0"/>
              </a:spcBef>
              <a:spcAft>
                <a:spcPts val="0"/>
              </a:spcAft>
              <a:buClrTx/>
              <a:buSzTx/>
              <a:buFontTx/>
              <a:buNone/>
              <a:tabLst/>
              <a:defRPr/>
            </a:pPr>
            <a:r>
              <a:rPr lang="en-US" b="1" i="0" u="none" baseline="0" dirty="0"/>
              <a:t>Genetics</a:t>
            </a:r>
            <a:r>
              <a:rPr lang="en-US" b="0" i="0" u="none" baseline="0" dirty="0"/>
              <a:t>: Genetics supply a basic plan for brain development. It provides the structure for the brain’s architecture and supplies the means for interconnecting nerve cells within and across circuits.</a:t>
            </a:r>
          </a:p>
          <a:p>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3</a:t>
            </a:fld>
            <a:endParaRPr lang="en-US"/>
          </a:p>
        </p:txBody>
      </p:sp>
    </p:spTree>
    <p:extLst>
      <p:ext uri="{BB962C8B-B14F-4D97-AF65-F5344CB8AC3E}">
        <p14:creationId xmlns:p14="http://schemas.microsoft.com/office/powerpoint/2010/main" val="321499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a:t>Stable and responsive environments of relationships provide child with consistent, nurturing and protective interactions with adults that enhance their learning.  This helps them develop adaptive capacities that promote well-regulated stress response. These positive relationships can serve as social/emotional buffers. With sufficient levels of social emotional buffering, the stress response can be either positive (and actually build resilience), or tolerable (and result in no sustained changes, positive or negative). </a:t>
            </a:r>
          </a:p>
          <a:p>
            <a:endParaRPr lang="en-US" b="0" i="0" u="none" baseline="0" dirty="0"/>
          </a:p>
          <a:p>
            <a:r>
              <a:rPr lang="en-US" b="0" i="0" u="none" baseline="0" dirty="0"/>
              <a:t>With insufficient levels of social-emotional buffering, the physiologic stress response is prolonged and becomes toxic, resulting in potentially permanent alterations to the epigenome, brain structure, and behavior. </a:t>
            </a:r>
          </a:p>
          <a:p>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5</a:t>
            </a:fld>
            <a:endParaRPr lang="en-US"/>
          </a:p>
        </p:txBody>
      </p:sp>
    </p:spTree>
    <p:extLst>
      <p:ext uri="{BB962C8B-B14F-4D97-AF65-F5344CB8AC3E}">
        <p14:creationId xmlns:p14="http://schemas.microsoft.com/office/powerpoint/2010/main" val="324181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a:t>
            </a:r>
            <a:r>
              <a:rPr lang="en-US" baseline="0" dirty="0"/>
              <a:t> learning styles, different times we learn, and we grasp things differently.  (right brain, left brain)</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7</a:t>
            </a:fld>
            <a:endParaRPr lang="en-US"/>
          </a:p>
        </p:txBody>
      </p:sp>
    </p:spTree>
    <p:extLst>
      <p:ext uri="{BB962C8B-B14F-4D97-AF65-F5344CB8AC3E}">
        <p14:creationId xmlns:p14="http://schemas.microsoft.com/office/powerpoint/2010/main" val="5165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year, children’s ability to think and learn goes beyond the basics of the world around them. They start thinking about and understanding things they can’t see or touch; you might notice your child starts to become “an idea man.” Most children are developing skills to:</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10</a:t>
            </a:fld>
            <a:endParaRPr lang="en-US"/>
          </a:p>
        </p:txBody>
      </p:sp>
    </p:spTree>
    <p:extLst>
      <p:ext uri="{BB962C8B-B14F-4D97-AF65-F5344CB8AC3E}">
        <p14:creationId xmlns:p14="http://schemas.microsoft.com/office/powerpoint/2010/main" val="76534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Language development tends to explode this year. This may include developing a vocabulary of more than 1,000 words and using complicated sentences that combine more than one thought. Kids start asking who, what, why, when and where questions—and maybe even can answer some too. By the end of this year, most children can do these things:</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11</a:t>
            </a:fld>
            <a:endParaRPr lang="en-US"/>
          </a:p>
        </p:txBody>
      </p:sp>
    </p:spTree>
    <p:extLst>
      <p:ext uri="{BB962C8B-B14F-4D97-AF65-F5344CB8AC3E}">
        <p14:creationId xmlns:p14="http://schemas.microsoft.com/office/powerpoint/2010/main" val="346967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Enjoy telling silly jokes and find other things funny</a:t>
            </a:r>
          </a:p>
          <a:p>
            <a:r>
              <a:rPr lang="en-US" sz="1200" b="0" i="0" kern="1200" dirty="0">
                <a:solidFill>
                  <a:schemeClr val="tx1"/>
                </a:solidFill>
                <a:effectLst/>
                <a:latin typeface="+mn-lt"/>
                <a:ea typeface="+mn-ea"/>
                <a:cs typeface="+mn-cs"/>
              </a:rPr>
              <a:t>Begin telling small lies to get out of trouble, even though he knows it’s wrong</a:t>
            </a:r>
          </a:p>
          <a:p>
            <a:r>
              <a:rPr lang="en-US" sz="1200" b="0" i="0" kern="1200" dirty="0">
                <a:solidFill>
                  <a:schemeClr val="tx1"/>
                </a:solidFill>
                <a:effectLst/>
                <a:latin typeface="+mn-lt"/>
                <a:ea typeface="+mn-ea"/>
                <a:cs typeface="+mn-cs"/>
              </a:rPr>
              <a:t>Do or say things he shouldn’t to see what the reaction will be</a:t>
            </a:r>
          </a:p>
          <a:p>
            <a:r>
              <a:rPr lang="en-US" sz="1200" b="0" i="0" kern="1200" dirty="0">
                <a:solidFill>
                  <a:schemeClr val="tx1"/>
                </a:solidFill>
                <a:effectLst/>
                <a:latin typeface="+mn-lt"/>
                <a:ea typeface="+mn-ea"/>
                <a:cs typeface="+mn-cs"/>
              </a:rPr>
              <a:t>Have imaginary friends and play the same imaginary games over and over</a:t>
            </a:r>
          </a:p>
          <a:p>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12</a:t>
            </a:fld>
            <a:endParaRPr lang="en-US"/>
          </a:p>
        </p:txBody>
      </p:sp>
    </p:spTree>
    <p:extLst>
      <p:ext uri="{BB962C8B-B14F-4D97-AF65-F5344CB8AC3E}">
        <p14:creationId xmlns:p14="http://schemas.microsoft.com/office/powerpoint/2010/main" val="287099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Kids tend to be fairly active at this age and can run, hop, skip and jump without tripping over their own feet. Most 5-year-olds learn to do these things:</a:t>
            </a:r>
            <a:endParaRPr lang="en-US" dirty="0"/>
          </a:p>
        </p:txBody>
      </p:sp>
      <p:sp>
        <p:nvSpPr>
          <p:cNvPr id="4" name="Slide Number Placeholder 3"/>
          <p:cNvSpPr>
            <a:spLocks noGrp="1"/>
          </p:cNvSpPr>
          <p:nvPr>
            <p:ph type="sldNum" sz="quarter" idx="10"/>
          </p:nvPr>
        </p:nvSpPr>
        <p:spPr/>
        <p:txBody>
          <a:bodyPr/>
          <a:lstStyle/>
          <a:p>
            <a:fld id="{D770FF38-7B39-E843-B28C-BC34D79F2279}" type="slidenum">
              <a:rPr lang="en-US" smtClean="0"/>
              <a:t>14</a:t>
            </a:fld>
            <a:endParaRPr lang="en-US"/>
          </a:p>
        </p:txBody>
      </p:sp>
    </p:spTree>
    <p:extLst>
      <p:ext uri="{BB962C8B-B14F-4D97-AF65-F5344CB8AC3E}">
        <p14:creationId xmlns:p14="http://schemas.microsoft.com/office/powerpoint/2010/main" val="231708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72942"/>
            <a:ext cx="4994018" cy="2061115"/>
          </a:xfrm>
        </p:spPr>
        <p:txBody>
          <a:bodyPr/>
          <a:lstStyle>
            <a:lvl1pPr>
              <a:defRPr>
                <a:solidFill>
                  <a:schemeClr val="tx1">
                    <a:lumMod val="65000"/>
                    <a:lumOff val="35000"/>
                  </a:schemeClr>
                </a:solidFill>
              </a:defRPr>
            </a:lvl1pPr>
          </a:lstStyle>
          <a:p>
            <a:r>
              <a:rPr lang="en-AU" dirty="0"/>
              <a:t>Click to edit Master title style</a:t>
            </a:r>
            <a:endParaRPr lang="en-US" dirty="0"/>
          </a:p>
        </p:txBody>
      </p:sp>
    </p:spTree>
    <p:extLst>
      <p:ext uri="{BB962C8B-B14F-4D97-AF65-F5344CB8AC3E}">
        <p14:creationId xmlns:p14="http://schemas.microsoft.com/office/powerpoint/2010/main" val="269543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a:xfrm>
            <a:off x="457200" y="1600201"/>
            <a:ext cx="8229600" cy="3900224"/>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480826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ront cover im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24690"/>
            <a:ext cx="9144000" cy="8406580"/>
          </a:xfrm>
          <a:prstGeom prst="rect">
            <a:avLst/>
          </a:prstGeom>
        </p:spPr>
      </p:pic>
      <p:sp>
        <p:nvSpPr>
          <p:cNvPr id="2" name="Title Placeholder 1"/>
          <p:cNvSpPr>
            <a:spLocks noGrp="1"/>
          </p:cNvSpPr>
          <p:nvPr>
            <p:ph type="title"/>
          </p:nvPr>
        </p:nvSpPr>
        <p:spPr>
          <a:xfrm>
            <a:off x="641131" y="4268568"/>
            <a:ext cx="5376041" cy="1599707"/>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A459B-72A6-544D-B27B-E91752B3DF75}" type="slidenum">
              <a:rPr lang="en-US" smtClean="0"/>
              <a:t>‹#›</a:t>
            </a:fld>
            <a:endParaRPr lang="en-US"/>
          </a:p>
        </p:txBody>
      </p:sp>
    </p:spTree>
    <p:extLst>
      <p:ext uri="{BB962C8B-B14F-4D97-AF65-F5344CB8AC3E}">
        <p14:creationId xmlns:p14="http://schemas.microsoft.com/office/powerpoint/2010/main" val="73932180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ooter imag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97" y="5309616"/>
            <a:ext cx="7559040" cy="154838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389243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6492A-E48C-FD49-8BE2-DC59C0CE97BE}" type="slidenum">
              <a:rPr lang="en-US" smtClean="0"/>
              <a:t>‹#›</a:t>
            </a:fld>
            <a:endParaRPr lang="en-US"/>
          </a:p>
        </p:txBody>
      </p:sp>
    </p:spTree>
    <p:extLst>
      <p:ext uri="{BB962C8B-B14F-4D97-AF65-F5344CB8AC3E}">
        <p14:creationId xmlns:p14="http://schemas.microsoft.com/office/powerpoint/2010/main" val="2101174164"/>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4572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0qXp7KH0eE" TargetMode="External"/><Relationship Id="rId2" Type="http://schemas.openxmlformats.org/officeDocument/2006/relationships/hyperlink" Target="https://www.understood.org/en/learning-attention-issues/signs-symptoms/age-by-age-learning-skills/video-what-kindergarten-writing-looks-lik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HmSpzWSYsnE" TargetMode="External"/><Relationship Id="rId2" Type="http://schemas.openxmlformats.org/officeDocument/2006/relationships/hyperlink" Target="https://www.understood.org/en/learning-attention-issues/signs-symptoms/age-by-age-learning-skills/video-what-second-grade-writing-looks-lik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understood.org/en/learning-attention-issues/child-learning-disabilities/writing-issues/how-various-learning-and-attention-issues-can-cause-trouble-with-writ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understood.org/en/friends-feelings/empowering-your-child/self-advocacy/8-steps-for-helping-third-and-fourth-graders-become-self-advocat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cS0R0n_D_vI" TargetMode="External"/><Relationship Id="rId2" Type="http://schemas.openxmlformats.org/officeDocument/2006/relationships/hyperlink" Target="https://www.understood.org/en/learning-attention-issues/signs-symptoms/age-by-age-learning-skills/video-what-fourth-grade-writing-looks-lik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understood.org/en/learning-attention-issues/child-learning-disabilities/visual-processing-issues/visual-spatial-processing-what-you-need-to-kno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understood.org/en/family/managing-everyday-challenges/daily-expectations-child/smart-chores-for-kids-with-learning-and-attention-issu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understood.org/en/friends-feelings/empowering-your-child/self-esteem/the-importance-of-self-esteem-for-kids-with-learning-and-attention-issu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T0WUw4xNEwQ" TargetMode="External"/><Relationship Id="rId2" Type="http://schemas.openxmlformats.org/officeDocument/2006/relationships/hyperlink" Target="https://www.understood.org/en/learning-attention-issues/signs-symptoms/age-by-age-learning-skills/video-what-fifth-grade-writing-looks-like"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192052"/>
            <a:ext cx="6491615" cy="1845493"/>
          </a:xfrm>
        </p:spPr>
        <p:txBody>
          <a:bodyPr>
            <a:normAutofit/>
          </a:bodyPr>
          <a:lstStyle/>
          <a:p>
            <a:r>
              <a:rPr lang="en-AU" dirty="0">
                <a:solidFill>
                  <a:schemeClr val="accent5">
                    <a:lumMod val="50000"/>
                  </a:schemeClr>
                </a:solidFill>
                <a:latin typeface="Manita Px"/>
                <a:cs typeface="Manita Px"/>
              </a:rPr>
              <a:t>Child Development Elementary School Age</a:t>
            </a:r>
            <a:endParaRPr lang="en-US" dirty="0">
              <a:solidFill>
                <a:schemeClr val="accent5">
                  <a:lumMod val="50000"/>
                </a:schemeClr>
              </a:solidFill>
              <a:latin typeface="Manita Px"/>
              <a:cs typeface="Manita Px"/>
            </a:endParaRPr>
          </a:p>
        </p:txBody>
      </p:sp>
      <p:sp>
        <p:nvSpPr>
          <p:cNvPr id="3" name="TextBox 2"/>
          <p:cNvSpPr txBox="1"/>
          <p:nvPr/>
        </p:nvSpPr>
        <p:spPr>
          <a:xfrm>
            <a:off x="3720230" y="5874707"/>
            <a:ext cx="4471792" cy="646331"/>
          </a:xfrm>
          <a:prstGeom prst="rect">
            <a:avLst/>
          </a:prstGeom>
          <a:noFill/>
        </p:spPr>
        <p:txBody>
          <a:bodyPr wrap="square" rtlCol="0">
            <a:spAutoFit/>
          </a:bodyPr>
          <a:lstStyle/>
          <a:p>
            <a:r>
              <a:rPr lang="en-US" dirty="0">
                <a:solidFill>
                  <a:schemeClr val="accent5">
                    <a:lumMod val="50000"/>
                  </a:schemeClr>
                </a:solidFill>
              </a:rPr>
              <a:t>PS 174 William Sidney Mount</a:t>
            </a:r>
          </a:p>
          <a:p>
            <a:r>
              <a:rPr lang="en-US" dirty="0">
                <a:solidFill>
                  <a:schemeClr val="accent5">
                    <a:lumMod val="50000"/>
                  </a:schemeClr>
                </a:solidFill>
              </a:rPr>
              <a:t>April 10, 2019</a:t>
            </a:r>
          </a:p>
        </p:txBody>
      </p:sp>
    </p:spTree>
    <p:extLst>
      <p:ext uri="{BB962C8B-B14F-4D97-AF65-F5344CB8AC3E}">
        <p14:creationId xmlns:p14="http://schemas.microsoft.com/office/powerpoint/2010/main" val="76604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Cognitive Milestone: 4 year old</a:t>
            </a:r>
          </a:p>
        </p:txBody>
      </p:sp>
      <p:sp>
        <p:nvSpPr>
          <p:cNvPr id="3" name="Content Placeholder 2"/>
          <p:cNvSpPr>
            <a:spLocks noGrp="1"/>
          </p:cNvSpPr>
          <p:nvPr>
            <p:ph idx="1"/>
          </p:nvPr>
        </p:nvSpPr>
        <p:spPr/>
        <p:txBody>
          <a:bodyPr>
            <a:normAutofit fontScale="77500" lnSpcReduction="20000"/>
          </a:bodyPr>
          <a:lstStyle/>
          <a:p>
            <a:r>
              <a:rPr lang="en-US" sz="2900" dirty="0">
                <a:solidFill>
                  <a:schemeClr val="tx2">
                    <a:lumMod val="75000"/>
                  </a:schemeClr>
                </a:solidFill>
                <a:latin typeface="Manita Px"/>
              </a:rPr>
              <a:t>Understand the difference between real and make-believe</a:t>
            </a:r>
          </a:p>
          <a:p>
            <a:r>
              <a:rPr lang="en-US" sz="2900" dirty="0">
                <a:solidFill>
                  <a:schemeClr val="tx2">
                    <a:lumMod val="75000"/>
                  </a:schemeClr>
                </a:solidFill>
                <a:latin typeface="Manita Px"/>
              </a:rPr>
              <a:t>Understand that pictures and symbols stand for real things</a:t>
            </a:r>
          </a:p>
          <a:p>
            <a:r>
              <a:rPr lang="en-US" sz="2900" dirty="0">
                <a:solidFill>
                  <a:schemeClr val="tx2">
                    <a:lumMod val="75000"/>
                  </a:schemeClr>
                </a:solidFill>
                <a:latin typeface="Manita Px"/>
              </a:rPr>
              <a:t>Explore relationships between ideas, using words like </a:t>
            </a:r>
            <a:r>
              <a:rPr lang="en-US" sz="2900" i="1" dirty="0">
                <a:solidFill>
                  <a:schemeClr val="tx2">
                    <a:lumMod val="75000"/>
                  </a:schemeClr>
                </a:solidFill>
                <a:latin typeface="Manita Px"/>
              </a:rPr>
              <a:t>if</a:t>
            </a:r>
            <a:r>
              <a:rPr lang="en-US" sz="2900" dirty="0">
                <a:solidFill>
                  <a:schemeClr val="tx2">
                    <a:lumMod val="75000"/>
                  </a:schemeClr>
                </a:solidFill>
                <a:latin typeface="Manita Px"/>
              </a:rPr>
              <a:t> and </a:t>
            </a:r>
            <a:r>
              <a:rPr lang="en-US" sz="2900" i="1" dirty="0">
                <a:solidFill>
                  <a:schemeClr val="tx2">
                    <a:lumMod val="75000"/>
                  </a:schemeClr>
                </a:solidFill>
                <a:latin typeface="Manita Px"/>
              </a:rPr>
              <a:t>when</a:t>
            </a:r>
            <a:r>
              <a:rPr lang="en-US" sz="2900" dirty="0">
                <a:solidFill>
                  <a:schemeClr val="tx2">
                    <a:lumMod val="75000"/>
                  </a:schemeClr>
                </a:solidFill>
                <a:latin typeface="Manita Px"/>
              </a:rPr>
              <a:t> to express them</a:t>
            </a:r>
          </a:p>
          <a:p>
            <a:r>
              <a:rPr lang="en-US" sz="2900" dirty="0">
                <a:solidFill>
                  <a:schemeClr val="tx2">
                    <a:lumMod val="75000"/>
                  </a:schemeClr>
                </a:solidFill>
                <a:latin typeface="Manita Px"/>
              </a:rPr>
              <a:t>Start thinking in logical steps, which means seeing the “how-</a:t>
            </a:r>
            <a:r>
              <a:rPr lang="en-US" sz="2900" dirty="0" err="1">
                <a:solidFill>
                  <a:schemeClr val="tx2">
                    <a:lumMod val="75000"/>
                  </a:schemeClr>
                </a:solidFill>
                <a:latin typeface="Manita Px"/>
              </a:rPr>
              <a:t>tos</a:t>
            </a:r>
            <a:r>
              <a:rPr lang="en-US" sz="2900" dirty="0">
                <a:solidFill>
                  <a:schemeClr val="tx2">
                    <a:lumMod val="75000"/>
                  </a:schemeClr>
                </a:solidFill>
                <a:latin typeface="Manita Px"/>
              </a:rPr>
              <a:t>” and consequences of things</a:t>
            </a:r>
          </a:p>
          <a:p>
            <a:r>
              <a:rPr lang="en-US" sz="2900" dirty="0">
                <a:solidFill>
                  <a:schemeClr val="tx2">
                    <a:lumMod val="75000"/>
                  </a:schemeClr>
                </a:solidFill>
                <a:latin typeface="Manita Px"/>
              </a:rPr>
              <a:t>Get abstract ideas like “bigger,” “less,” “later,” “ago” and “soon”</a:t>
            </a:r>
          </a:p>
          <a:p>
            <a:r>
              <a:rPr lang="en-US" sz="2900" dirty="0">
                <a:solidFill>
                  <a:schemeClr val="tx2">
                    <a:lumMod val="75000"/>
                  </a:schemeClr>
                </a:solidFill>
                <a:latin typeface="Manita Px"/>
              </a:rPr>
              <a:t>Put things in order such as from biggest to smallest, shortest to tallest</a:t>
            </a:r>
          </a:p>
          <a:p>
            <a:r>
              <a:rPr lang="en-US" sz="2900" dirty="0">
                <a:solidFill>
                  <a:schemeClr val="tx2">
                    <a:lumMod val="75000"/>
                  </a:schemeClr>
                </a:solidFill>
                <a:latin typeface="Manita Px"/>
              </a:rPr>
              <a:t>Stick with an activity for 10 to 15 minutes</a:t>
            </a:r>
          </a:p>
          <a:p>
            <a:endParaRPr lang="en-AU" dirty="0"/>
          </a:p>
        </p:txBody>
      </p:sp>
    </p:spTree>
    <p:extLst>
      <p:ext uri="{BB962C8B-B14F-4D97-AF65-F5344CB8AC3E}">
        <p14:creationId xmlns:p14="http://schemas.microsoft.com/office/powerpoint/2010/main" val="73729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60000"/>
                    <a:lumOff val="40000"/>
                  </a:schemeClr>
                </a:solidFill>
                <a:latin typeface="Manita Px"/>
              </a:rPr>
              <a:t>Language/ Communication Milestone: 4 year old</a:t>
            </a:r>
          </a:p>
        </p:txBody>
      </p:sp>
      <p:sp>
        <p:nvSpPr>
          <p:cNvPr id="3" name="Content Placeholder 2"/>
          <p:cNvSpPr>
            <a:spLocks noGrp="1"/>
          </p:cNvSpPr>
          <p:nvPr>
            <p:ph idx="1"/>
          </p:nvPr>
        </p:nvSpPr>
        <p:spPr/>
        <p:txBody>
          <a:bodyPr>
            <a:normAutofit fontScale="70000" lnSpcReduction="20000"/>
          </a:bodyPr>
          <a:lstStyle/>
          <a:p>
            <a:r>
              <a:rPr lang="en-US" dirty="0">
                <a:solidFill>
                  <a:schemeClr val="tx2">
                    <a:lumMod val="75000"/>
                  </a:schemeClr>
                </a:solidFill>
                <a:latin typeface="Manita Px"/>
              </a:rPr>
              <a:t>Sing silly songs, make up goofy words and start rhyming</a:t>
            </a:r>
          </a:p>
          <a:p>
            <a:r>
              <a:rPr lang="en-US" dirty="0">
                <a:solidFill>
                  <a:schemeClr val="tx2">
                    <a:lumMod val="75000"/>
                  </a:schemeClr>
                </a:solidFill>
                <a:latin typeface="Manita Px"/>
              </a:rPr>
              <a:t>Follow simple, unrelated directions (“Go find your shoes and pick up that toy.”)</a:t>
            </a:r>
          </a:p>
          <a:p>
            <a:r>
              <a:rPr lang="en-US" dirty="0">
                <a:solidFill>
                  <a:schemeClr val="tx2">
                    <a:lumMod val="75000"/>
                  </a:schemeClr>
                </a:solidFill>
                <a:latin typeface="Manita Px"/>
              </a:rPr>
              <a:t>Change speech patterns depending on who he’s having a conversation with, such as speaking in short sentences to a younger sibling</a:t>
            </a:r>
          </a:p>
          <a:p>
            <a:r>
              <a:rPr lang="en-US" dirty="0">
                <a:solidFill>
                  <a:schemeClr val="tx2">
                    <a:lumMod val="75000"/>
                  </a:schemeClr>
                </a:solidFill>
                <a:latin typeface="Manita Px"/>
              </a:rPr>
              <a:t>Pronounce most sounds correctly, but still have trouble with </a:t>
            </a:r>
            <a:r>
              <a:rPr lang="en-US" i="1" dirty="0">
                <a:solidFill>
                  <a:schemeClr val="tx2">
                    <a:lumMod val="75000"/>
                  </a:schemeClr>
                </a:solidFill>
                <a:latin typeface="Manita Px"/>
              </a:rPr>
              <a:t>s</a:t>
            </a:r>
            <a:r>
              <a:rPr lang="en-US" dirty="0">
                <a:solidFill>
                  <a:schemeClr val="tx2">
                    <a:lumMod val="75000"/>
                  </a:schemeClr>
                </a:solidFill>
                <a:latin typeface="Manita Px"/>
              </a:rPr>
              <a:t>, </a:t>
            </a:r>
            <a:r>
              <a:rPr lang="en-US" i="1" dirty="0">
                <a:solidFill>
                  <a:schemeClr val="tx2">
                    <a:lumMod val="75000"/>
                  </a:schemeClr>
                </a:solidFill>
                <a:latin typeface="Manita Px"/>
              </a:rPr>
              <a:t>w</a:t>
            </a:r>
            <a:r>
              <a:rPr lang="en-US" dirty="0">
                <a:solidFill>
                  <a:schemeClr val="tx2">
                    <a:lumMod val="75000"/>
                  </a:schemeClr>
                </a:solidFill>
                <a:latin typeface="Manita Px"/>
              </a:rPr>
              <a:t> and </a:t>
            </a:r>
            <a:r>
              <a:rPr lang="en-US" i="1" dirty="0">
                <a:solidFill>
                  <a:schemeClr val="tx2">
                    <a:lumMod val="75000"/>
                  </a:schemeClr>
                </a:solidFill>
                <a:latin typeface="Manita Px"/>
              </a:rPr>
              <a:t>r </a:t>
            </a:r>
            <a:r>
              <a:rPr lang="en-US" dirty="0">
                <a:solidFill>
                  <a:schemeClr val="tx2">
                    <a:lumMod val="75000"/>
                  </a:schemeClr>
                </a:solidFill>
                <a:latin typeface="Manita Px"/>
              </a:rPr>
              <a:t>sounds</a:t>
            </a:r>
          </a:p>
          <a:p>
            <a:r>
              <a:rPr lang="en-US" dirty="0">
                <a:solidFill>
                  <a:schemeClr val="tx2">
                    <a:lumMod val="75000"/>
                  </a:schemeClr>
                </a:solidFill>
                <a:latin typeface="Manita Px"/>
              </a:rPr>
              <a:t>Ask for the definition of unfamiliar words</a:t>
            </a:r>
          </a:p>
          <a:p>
            <a:r>
              <a:rPr lang="en-US" dirty="0">
                <a:solidFill>
                  <a:schemeClr val="tx2">
                    <a:lumMod val="75000"/>
                  </a:schemeClr>
                </a:solidFill>
                <a:latin typeface="Manita Px"/>
              </a:rPr>
              <a:t>Make up stories and talk about what he’s thinking</a:t>
            </a:r>
          </a:p>
          <a:p>
            <a:r>
              <a:rPr lang="en-US" dirty="0">
                <a:solidFill>
                  <a:schemeClr val="tx2">
                    <a:lumMod val="75000"/>
                  </a:schemeClr>
                </a:solidFill>
                <a:latin typeface="Manita Px"/>
              </a:rPr>
              <a:t>Argue, even though the argument might not be logical</a:t>
            </a:r>
          </a:p>
          <a:p>
            <a:endParaRPr lang="en-US" dirty="0"/>
          </a:p>
        </p:txBody>
      </p:sp>
    </p:spTree>
    <p:extLst>
      <p:ext uri="{BB962C8B-B14F-4D97-AF65-F5344CB8AC3E}">
        <p14:creationId xmlns:p14="http://schemas.microsoft.com/office/powerpoint/2010/main" val="305002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Social &amp; Emotional Milestone: 4 year old</a:t>
            </a:r>
          </a:p>
        </p:txBody>
      </p:sp>
      <p:sp>
        <p:nvSpPr>
          <p:cNvPr id="3" name="Content Placeholder 2"/>
          <p:cNvSpPr>
            <a:spLocks noGrp="1"/>
          </p:cNvSpPr>
          <p:nvPr>
            <p:ph idx="1"/>
          </p:nvPr>
        </p:nvSpPr>
        <p:spPr/>
        <p:txBody>
          <a:bodyPr>
            <a:normAutofit fontScale="92500" lnSpcReduction="20000"/>
          </a:bodyPr>
          <a:lstStyle/>
          <a:p>
            <a:r>
              <a:rPr lang="en-US" altLang="en-US" sz="2800" dirty="0">
                <a:solidFill>
                  <a:schemeClr val="tx2">
                    <a:lumMod val="75000"/>
                  </a:schemeClr>
                </a:solidFill>
                <a:latin typeface="Manita Px"/>
              </a:rPr>
              <a:t>Begin to become less aware of only one’s self and more aware of people around them </a:t>
            </a:r>
          </a:p>
          <a:p>
            <a:r>
              <a:rPr lang="en-US" altLang="en-US" sz="2800" dirty="0">
                <a:solidFill>
                  <a:schemeClr val="tx2">
                    <a:lumMod val="75000"/>
                  </a:schemeClr>
                </a:solidFill>
                <a:latin typeface="Manita Px"/>
              </a:rPr>
              <a:t>May obey parent’s rules but don’t understand right from wrong </a:t>
            </a:r>
          </a:p>
          <a:p>
            <a:r>
              <a:rPr lang="en-US" altLang="en-US" sz="2800" dirty="0">
                <a:solidFill>
                  <a:schemeClr val="tx2">
                    <a:lumMod val="75000"/>
                  </a:schemeClr>
                </a:solidFill>
                <a:latin typeface="Manita Px"/>
              </a:rPr>
              <a:t>Are very independent and want to do things on their own </a:t>
            </a:r>
          </a:p>
          <a:p>
            <a:r>
              <a:rPr lang="en-US" altLang="en-US" sz="2800" dirty="0">
                <a:solidFill>
                  <a:schemeClr val="tx2">
                    <a:lumMod val="75000"/>
                  </a:schemeClr>
                </a:solidFill>
                <a:latin typeface="Manita Px"/>
              </a:rPr>
              <a:t>May have imaginary playmates and will often play with others in groups</a:t>
            </a:r>
          </a:p>
          <a:p>
            <a:r>
              <a:rPr lang="en-US" sz="2800" dirty="0">
                <a:solidFill>
                  <a:schemeClr val="tx2">
                    <a:lumMod val="75000"/>
                  </a:schemeClr>
                </a:solidFill>
                <a:latin typeface="Manita Px"/>
              </a:rPr>
              <a:t>Share, cooperate, be helpful and take turns</a:t>
            </a:r>
          </a:p>
          <a:p>
            <a:r>
              <a:rPr lang="en-US" sz="2800" dirty="0">
                <a:solidFill>
                  <a:schemeClr val="tx2">
                    <a:lumMod val="75000"/>
                  </a:schemeClr>
                </a:solidFill>
                <a:latin typeface="Manita Px"/>
              </a:rPr>
              <a:t>Start acting a little bossy and start tattling</a:t>
            </a:r>
          </a:p>
          <a:p>
            <a:endParaRPr lang="en-US" altLang="en-US" dirty="0">
              <a:solidFill>
                <a:schemeClr val="tx2">
                  <a:lumMod val="75000"/>
                </a:schemeClr>
              </a:solidFill>
            </a:endParaRPr>
          </a:p>
          <a:p>
            <a:endParaRPr lang="en-AU" dirty="0"/>
          </a:p>
        </p:txBody>
      </p:sp>
    </p:spTree>
    <p:extLst>
      <p:ext uri="{BB962C8B-B14F-4D97-AF65-F5344CB8AC3E}">
        <p14:creationId xmlns:p14="http://schemas.microsoft.com/office/powerpoint/2010/main" val="299666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Milestones: Kindergarteners</a:t>
            </a:r>
          </a:p>
        </p:txBody>
      </p:sp>
      <p:pic>
        <p:nvPicPr>
          <p:cNvPr id="2050" name="Picture 2" descr="C:\Users\Dohmhuser\AppData\Local\Microsoft\Windows\Temporary Internet Files\Content.IE5\SLAX6222\kindergarte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6549" y="1600200"/>
            <a:ext cx="6310901"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9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Physical Milestone: Kindergarteners</a:t>
            </a:r>
          </a:p>
        </p:txBody>
      </p:sp>
      <p:sp>
        <p:nvSpPr>
          <p:cNvPr id="3" name="Content Placeholder 2"/>
          <p:cNvSpPr>
            <a:spLocks noGrp="1"/>
          </p:cNvSpPr>
          <p:nvPr>
            <p:ph idx="1"/>
          </p:nvPr>
        </p:nvSpPr>
        <p:spPr/>
        <p:txBody>
          <a:bodyPr>
            <a:normAutofit fontScale="55000" lnSpcReduction="20000"/>
          </a:bodyPr>
          <a:lstStyle/>
          <a:p>
            <a:pPr marL="0" indent="0">
              <a:buNone/>
            </a:pPr>
            <a:r>
              <a:rPr lang="en-US" i="1" dirty="0">
                <a:solidFill>
                  <a:schemeClr val="tx2">
                    <a:lumMod val="75000"/>
                  </a:schemeClr>
                </a:solidFill>
              </a:rPr>
              <a:t>Gross Motor Skills</a:t>
            </a:r>
            <a:endParaRPr lang="en-US" dirty="0">
              <a:solidFill>
                <a:schemeClr val="tx2">
                  <a:lumMod val="75000"/>
                </a:schemeClr>
              </a:solidFill>
            </a:endParaRPr>
          </a:p>
          <a:p>
            <a:r>
              <a:rPr lang="en-US" dirty="0">
                <a:solidFill>
                  <a:schemeClr val="tx2">
                    <a:lumMod val="75000"/>
                  </a:schemeClr>
                </a:solidFill>
              </a:rPr>
              <a:t>Walk on tiptoes and heel-to-toe like on a balance beam</a:t>
            </a:r>
          </a:p>
          <a:p>
            <a:r>
              <a:rPr lang="en-US" dirty="0">
                <a:solidFill>
                  <a:schemeClr val="tx2">
                    <a:lumMod val="75000"/>
                  </a:schemeClr>
                </a:solidFill>
              </a:rPr>
              <a:t>Jump rope and pump legs to swing alone</a:t>
            </a:r>
          </a:p>
          <a:p>
            <a:r>
              <a:rPr lang="en-US" dirty="0">
                <a:solidFill>
                  <a:schemeClr val="tx2">
                    <a:lumMod val="75000"/>
                  </a:schemeClr>
                </a:solidFill>
              </a:rPr>
              <a:t>Stand and hop on each foot</a:t>
            </a:r>
          </a:p>
          <a:p>
            <a:r>
              <a:rPr lang="en-US" dirty="0">
                <a:solidFill>
                  <a:schemeClr val="tx2">
                    <a:lumMod val="75000"/>
                  </a:schemeClr>
                </a:solidFill>
              </a:rPr>
              <a:t>Catch a ball the size of a softball</a:t>
            </a:r>
          </a:p>
          <a:p>
            <a:r>
              <a:rPr lang="en-US" dirty="0">
                <a:solidFill>
                  <a:schemeClr val="tx2">
                    <a:lumMod val="75000"/>
                  </a:schemeClr>
                </a:solidFill>
              </a:rPr>
              <a:t>Start to move in different ways at the same time to do things like swim, dribble a basketball or dance</a:t>
            </a:r>
          </a:p>
          <a:p>
            <a:pPr marL="0" indent="0">
              <a:buNone/>
            </a:pPr>
            <a:r>
              <a:rPr lang="en-US" i="1" dirty="0">
                <a:solidFill>
                  <a:schemeClr val="tx2">
                    <a:lumMod val="75000"/>
                  </a:schemeClr>
                </a:solidFill>
              </a:rPr>
              <a:t>Fine Motor Skills</a:t>
            </a:r>
            <a:endParaRPr lang="en-US" dirty="0">
              <a:solidFill>
                <a:schemeClr val="tx2">
                  <a:lumMod val="75000"/>
                </a:schemeClr>
              </a:solidFill>
            </a:endParaRPr>
          </a:p>
          <a:p>
            <a:r>
              <a:rPr lang="en-US" dirty="0">
                <a:solidFill>
                  <a:schemeClr val="tx2">
                    <a:lumMod val="75000"/>
                  </a:schemeClr>
                </a:solidFill>
              </a:rPr>
              <a:t>Use one hand more than the other (known as “hand dominance”)</a:t>
            </a:r>
          </a:p>
          <a:p>
            <a:r>
              <a:rPr lang="en-US" dirty="0">
                <a:solidFill>
                  <a:schemeClr val="tx2">
                    <a:lumMod val="75000"/>
                  </a:schemeClr>
                </a:solidFill>
              </a:rPr>
              <a:t>Hold a pencil using a tripod grip (two fingers and a thumb)</a:t>
            </a:r>
          </a:p>
          <a:p>
            <a:r>
              <a:rPr lang="en-US" dirty="0">
                <a:solidFill>
                  <a:schemeClr val="tx2">
                    <a:lumMod val="75000"/>
                  </a:schemeClr>
                </a:solidFill>
              </a:rPr>
              <a:t>Cut out basic shapes with scissors; may be able to cut a straight line</a:t>
            </a:r>
          </a:p>
          <a:p>
            <a:r>
              <a:rPr lang="en-US" dirty="0">
                <a:solidFill>
                  <a:schemeClr val="tx2">
                    <a:lumMod val="75000"/>
                  </a:schemeClr>
                </a:solidFill>
              </a:rPr>
              <a:t>Use a fork, spoon and knife easily</a:t>
            </a:r>
          </a:p>
          <a:p>
            <a:r>
              <a:rPr lang="en-US" dirty="0">
                <a:solidFill>
                  <a:schemeClr val="tx2">
                    <a:lumMod val="75000"/>
                  </a:schemeClr>
                </a:solidFill>
              </a:rPr>
              <a:t>Be able to wipe and wash after using the bathroom</a:t>
            </a:r>
          </a:p>
          <a:p>
            <a:endParaRPr lang="en-US" dirty="0"/>
          </a:p>
        </p:txBody>
      </p:sp>
    </p:spTree>
    <p:extLst>
      <p:ext uri="{BB962C8B-B14F-4D97-AF65-F5344CB8AC3E}">
        <p14:creationId xmlns:p14="http://schemas.microsoft.com/office/powerpoint/2010/main" val="227302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Cognitive Milestones: Kindergarteners</a:t>
            </a:r>
          </a:p>
        </p:txBody>
      </p:sp>
      <p:sp>
        <p:nvSpPr>
          <p:cNvPr id="3" name="Content Placeholder 2"/>
          <p:cNvSpPr>
            <a:spLocks noGrp="1"/>
          </p:cNvSpPr>
          <p:nvPr>
            <p:ph idx="1"/>
          </p:nvPr>
        </p:nvSpPr>
        <p:spPr/>
        <p:txBody>
          <a:bodyPr>
            <a:normAutofit fontScale="70000" lnSpcReduction="20000"/>
          </a:bodyPr>
          <a:lstStyle/>
          <a:p>
            <a:r>
              <a:rPr lang="en-US" dirty="0">
                <a:solidFill>
                  <a:schemeClr val="tx2">
                    <a:lumMod val="75000"/>
                  </a:schemeClr>
                </a:solidFill>
                <a:latin typeface="Manita Px"/>
              </a:rPr>
              <a:t>Recognize and name colors and basic shapes</a:t>
            </a:r>
          </a:p>
          <a:p>
            <a:r>
              <a:rPr lang="en-US" dirty="0">
                <a:solidFill>
                  <a:schemeClr val="tx2">
                    <a:lumMod val="75000"/>
                  </a:schemeClr>
                </a:solidFill>
                <a:latin typeface="Manita Px"/>
              </a:rPr>
              <a:t>Know the letters of the alphabet and letter sounds</a:t>
            </a:r>
          </a:p>
          <a:p>
            <a:r>
              <a:rPr lang="en-US" dirty="0">
                <a:solidFill>
                  <a:schemeClr val="tx2">
                    <a:lumMod val="75000"/>
                  </a:schemeClr>
                </a:solidFill>
                <a:latin typeface="Manita Px"/>
              </a:rPr>
              <a:t>Recite their name, address and phone number</a:t>
            </a:r>
          </a:p>
          <a:p>
            <a:r>
              <a:rPr lang="en-US" dirty="0">
                <a:solidFill>
                  <a:schemeClr val="tx2">
                    <a:lumMod val="75000"/>
                  </a:schemeClr>
                </a:solidFill>
                <a:latin typeface="Manita Px"/>
              </a:rPr>
              <a:t>Understand basic concepts about print (such as knowing which way the pages go and how words are read left to right and top to bottom)</a:t>
            </a:r>
          </a:p>
          <a:p>
            <a:r>
              <a:rPr lang="en-US" dirty="0">
                <a:solidFill>
                  <a:schemeClr val="tx2">
                    <a:lumMod val="75000"/>
                  </a:schemeClr>
                </a:solidFill>
                <a:latin typeface="Manita Px"/>
              </a:rPr>
              <a:t>Know that stories have a beginning, middle, and end</a:t>
            </a:r>
          </a:p>
          <a:p>
            <a:r>
              <a:rPr lang="en-US" dirty="0">
                <a:solidFill>
                  <a:schemeClr val="tx2">
                    <a:lumMod val="75000"/>
                  </a:schemeClr>
                </a:solidFill>
                <a:latin typeface="Manita Px"/>
              </a:rPr>
              <a:t>Count groups of objects up to 10 and recite numbers to 20</a:t>
            </a:r>
          </a:p>
          <a:p>
            <a:r>
              <a:rPr lang="en-US" dirty="0">
                <a:solidFill>
                  <a:schemeClr val="tx2">
                    <a:lumMod val="75000"/>
                  </a:schemeClr>
                </a:solidFill>
                <a:latin typeface="Manita Px"/>
              </a:rPr>
              <a:t>Stick with an activity for 15 minutes and finish a short project</a:t>
            </a:r>
          </a:p>
          <a:p>
            <a:r>
              <a:rPr lang="en-US" dirty="0">
                <a:solidFill>
                  <a:schemeClr val="tx2">
                    <a:lumMod val="75000"/>
                  </a:schemeClr>
                </a:solidFill>
                <a:latin typeface="Manita Px"/>
              </a:rPr>
              <a:t>Make plans about how to play, what to build or what to draw</a:t>
            </a:r>
          </a:p>
          <a:p>
            <a:endParaRPr lang="en-AU" dirty="0"/>
          </a:p>
        </p:txBody>
      </p:sp>
    </p:spTree>
    <p:extLst>
      <p:ext uri="{BB962C8B-B14F-4D97-AF65-F5344CB8AC3E}">
        <p14:creationId xmlns:p14="http://schemas.microsoft.com/office/powerpoint/2010/main" val="173634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Language/ Communication: Kindergarteners</a:t>
            </a:r>
          </a:p>
        </p:txBody>
      </p:sp>
      <p:sp>
        <p:nvSpPr>
          <p:cNvPr id="3" name="Content Placeholder 2"/>
          <p:cNvSpPr>
            <a:spLocks noGrp="1"/>
          </p:cNvSpPr>
          <p:nvPr>
            <p:ph idx="1"/>
          </p:nvPr>
        </p:nvSpPr>
        <p:spPr/>
        <p:txBody>
          <a:bodyPr>
            <a:normAutofit fontScale="77500" lnSpcReduction="20000"/>
          </a:bodyPr>
          <a:lstStyle/>
          <a:p>
            <a:r>
              <a:rPr lang="en-US" dirty="0">
                <a:solidFill>
                  <a:schemeClr val="tx2">
                    <a:lumMod val="75000"/>
                  </a:schemeClr>
                </a:solidFill>
                <a:latin typeface="Manita Px"/>
              </a:rPr>
              <a:t>Use words to argue and try to reason with people; </a:t>
            </a:r>
            <a:r>
              <a:rPr lang="en-US" i="1" dirty="0">
                <a:solidFill>
                  <a:schemeClr val="tx2">
                    <a:lumMod val="75000"/>
                  </a:schemeClr>
                </a:solidFill>
                <a:latin typeface="Manita Px"/>
              </a:rPr>
              <a:t>because</a:t>
            </a:r>
            <a:r>
              <a:rPr lang="en-US" dirty="0">
                <a:solidFill>
                  <a:schemeClr val="tx2">
                    <a:lumMod val="75000"/>
                  </a:schemeClr>
                </a:solidFill>
                <a:latin typeface="Manita Px"/>
              </a:rPr>
              <a:t> is an oft-used word</a:t>
            </a:r>
          </a:p>
          <a:p>
            <a:r>
              <a:rPr lang="en-US" dirty="0">
                <a:solidFill>
                  <a:schemeClr val="tx2">
                    <a:lumMod val="75000"/>
                  </a:schemeClr>
                </a:solidFill>
                <a:latin typeface="Manita Px"/>
              </a:rPr>
              <a:t>Use most plurals, pronouns and tenses correctly</a:t>
            </a:r>
          </a:p>
          <a:p>
            <a:r>
              <a:rPr lang="en-US" dirty="0">
                <a:solidFill>
                  <a:schemeClr val="tx2">
                    <a:lumMod val="75000"/>
                  </a:schemeClr>
                </a:solidFill>
                <a:latin typeface="Manita Px"/>
              </a:rPr>
              <a:t>Tell stories, jokes and riddles; may understand simple puns</a:t>
            </a:r>
          </a:p>
          <a:p>
            <a:r>
              <a:rPr lang="en-US" dirty="0">
                <a:solidFill>
                  <a:schemeClr val="tx2">
                    <a:lumMod val="75000"/>
                  </a:schemeClr>
                </a:solidFill>
                <a:latin typeface="Manita Px"/>
              </a:rPr>
              <a:t>Use language to talk about opposites and compare things (“That black cat is smaller than the white one.”)</a:t>
            </a:r>
          </a:p>
          <a:p>
            <a:r>
              <a:rPr lang="en-US" dirty="0">
                <a:solidFill>
                  <a:schemeClr val="tx2">
                    <a:lumMod val="75000"/>
                  </a:schemeClr>
                </a:solidFill>
                <a:latin typeface="Manita Px"/>
              </a:rPr>
              <a:t>Talk about things that are going to happen as well as things that have already happened</a:t>
            </a:r>
          </a:p>
          <a:p>
            <a:r>
              <a:rPr lang="en-US" dirty="0">
                <a:solidFill>
                  <a:schemeClr val="tx2">
                    <a:lumMod val="75000"/>
                  </a:schemeClr>
                </a:solidFill>
                <a:latin typeface="Manita Px"/>
              </a:rPr>
              <a:t>Follow simple multi-step directions</a:t>
            </a:r>
          </a:p>
          <a:p>
            <a:endParaRPr lang="en-AU" dirty="0"/>
          </a:p>
        </p:txBody>
      </p:sp>
    </p:spTree>
    <p:extLst>
      <p:ext uri="{BB962C8B-B14F-4D97-AF65-F5344CB8AC3E}">
        <p14:creationId xmlns:p14="http://schemas.microsoft.com/office/powerpoint/2010/main" val="197633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Social &amp; Emotional Milestones: Kindergarteners</a:t>
            </a:r>
          </a:p>
        </p:txBody>
      </p:sp>
      <p:sp>
        <p:nvSpPr>
          <p:cNvPr id="3" name="Content Placeholder 2"/>
          <p:cNvSpPr>
            <a:spLocks noGrp="1"/>
          </p:cNvSpPr>
          <p:nvPr>
            <p:ph idx="1"/>
          </p:nvPr>
        </p:nvSpPr>
        <p:spPr/>
        <p:txBody>
          <a:bodyPr>
            <a:normAutofit fontScale="70000" lnSpcReduction="20000"/>
          </a:bodyPr>
          <a:lstStyle/>
          <a:p>
            <a:r>
              <a:rPr lang="en-US" dirty="0">
                <a:solidFill>
                  <a:schemeClr val="tx2">
                    <a:lumMod val="75000"/>
                  </a:schemeClr>
                </a:solidFill>
                <a:latin typeface="Manita Px"/>
              </a:rPr>
              <a:t>Have an interest in behaving like their friends and wanting their approval</a:t>
            </a:r>
          </a:p>
          <a:p>
            <a:r>
              <a:rPr lang="en-US" dirty="0">
                <a:solidFill>
                  <a:schemeClr val="tx2">
                    <a:lumMod val="75000"/>
                  </a:schemeClr>
                </a:solidFill>
                <a:latin typeface="Manita Px"/>
              </a:rPr>
              <a:t>Begin to prefer same-gender friendships; become jealous of other people spending time with “their” friends</a:t>
            </a:r>
          </a:p>
          <a:p>
            <a:r>
              <a:rPr lang="en-US" dirty="0">
                <a:solidFill>
                  <a:schemeClr val="tx2">
                    <a:lumMod val="75000"/>
                  </a:schemeClr>
                </a:solidFill>
                <a:latin typeface="Manita Px"/>
              </a:rPr>
              <a:t>Follow the rules most of the time; may criticize kids who don’t follow the rules</a:t>
            </a:r>
          </a:p>
          <a:p>
            <a:r>
              <a:rPr lang="en-US" dirty="0">
                <a:solidFill>
                  <a:schemeClr val="tx2">
                    <a:lumMod val="75000"/>
                  </a:schemeClr>
                </a:solidFill>
                <a:latin typeface="Manita Px"/>
              </a:rPr>
              <a:t>Enjoy being on display; will sing, dance or be silly to get attention</a:t>
            </a:r>
          </a:p>
          <a:p>
            <a:r>
              <a:rPr lang="en-US" dirty="0">
                <a:solidFill>
                  <a:schemeClr val="tx2">
                    <a:lumMod val="75000"/>
                  </a:schemeClr>
                </a:solidFill>
                <a:latin typeface="Manita Px"/>
              </a:rPr>
              <a:t>Want your approval and to be taken seriously; may throw a tantrum or get angry if they thinks they’re not being listened to</a:t>
            </a:r>
          </a:p>
          <a:p>
            <a:r>
              <a:rPr lang="en-US" dirty="0">
                <a:solidFill>
                  <a:schemeClr val="tx2">
                    <a:lumMod val="75000"/>
                  </a:schemeClr>
                </a:solidFill>
                <a:latin typeface="Manita Px"/>
              </a:rPr>
              <a:t>Start to see why it’s helpful to share and get along with other kids</a:t>
            </a:r>
          </a:p>
          <a:p>
            <a:endParaRPr lang="en-US" dirty="0"/>
          </a:p>
        </p:txBody>
      </p:sp>
    </p:spTree>
    <p:extLst>
      <p:ext uri="{BB962C8B-B14F-4D97-AF65-F5344CB8AC3E}">
        <p14:creationId xmlns:p14="http://schemas.microsoft.com/office/powerpoint/2010/main" val="2370150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Manita Px"/>
              </a:rPr>
              <a:t>Video on Kindergartners on Writing Skills</a:t>
            </a:r>
          </a:p>
        </p:txBody>
      </p:sp>
      <p:sp>
        <p:nvSpPr>
          <p:cNvPr id="3" name="Content Placeholder 2"/>
          <p:cNvSpPr>
            <a:spLocks noGrp="1"/>
          </p:cNvSpPr>
          <p:nvPr>
            <p:ph idx="1"/>
          </p:nvPr>
        </p:nvSpPr>
        <p:spPr/>
        <p:txBody>
          <a:bodyPr/>
          <a:lstStyle/>
          <a:p>
            <a:r>
              <a:rPr lang="en-US" dirty="0">
                <a:hlinkClick r:id="rId2"/>
              </a:rPr>
              <a:t>https://www.understood.org/en/learning-attention-issues/signs-symptoms/age-by-age-learning-skills/video-what-kindergarten-writing-looks-like</a:t>
            </a:r>
            <a:endParaRPr lang="en-US" dirty="0"/>
          </a:p>
          <a:p>
            <a:r>
              <a:rPr lang="en-US" dirty="0">
                <a:hlinkClick r:id="rId3"/>
              </a:rPr>
              <a:t>https://www.youtube.com/watch?v=V0qXp7KH0eE</a:t>
            </a:r>
            <a:endParaRPr lang="en-US" dirty="0"/>
          </a:p>
        </p:txBody>
      </p:sp>
    </p:spTree>
    <p:extLst>
      <p:ext uri="{BB962C8B-B14F-4D97-AF65-F5344CB8AC3E}">
        <p14:creationId xmlns:p14="http://schemas.microsoft.com/office/powerpoint/2010/main" val="314718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Milestones: 1</a:t>
            </a:r>
            <a:r>
              <a:rPr lang="en-US" baseline="30000" dirty="0">
                <a:solidFill>
                  <a:srgbClr val="4F81BD"/>
                </a:solidFill>
                <a:latin typeface="Manita Px"/>
                <a:cs typeface="Manita Px"/>
              </a:rPr>
              <a:t>st</a:t>
            </a:r>
            <a:r>
              <a:rPr lang="en-US" dirty="0">
                <a:solidFill>
                  <a:srgbClr val="4F81BD"/>
                </a:solidFill>
                <a:latin typeface="Manita Px"/>
                <a:cs typeface="Manita Px"/>
              </a:rPr>
              <a:t> graders</a:t>
            </a:r>
          </a:p>
        </p:txBody>
      </p:sp>
      <p:pic>
        <p:nvPicPr>
          <p:cNvPr id="3074" name="Picture 2" descr="C:\Users\Dohmhuser\AppData\Local\Microsoft\Windows\Temporary Internet Files\Content.IE5\PY69I5P5\US_Navy_050302-N-1113S-004_Yeoman_3rd_Class_Inez_Knight,_assigned_to_the_Administration_Department_on_board_U.S._Naval_Air_Facility_Atsugi,_Japan,_reads_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6634" y="1600200"/>
            <a:ext cx="5850732"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9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Agenda/ Objectives </a:t>
            </a:r>
          </a:p>
        </p:txBody>
      </p:sp>
      <p:sp>
        <p:nvSpPr>
          <p:cNvPr id="3" name="Content Placeholder 2"/>
          <p:cNvSpPr>
            <a:spLocks noGrp="1"/>
          </p:cNvSpPr>
          <p:nvPr>
            <p:ph idx="1"/>
          </p:nvPr>
        </p:nvSpPr>
        <p:spPr>
          <a:xfrm>
            <a:off x="457200" y="1417638"/>
            <a:ext cx="8229600" cy="4082787"/>
          </a:xfrm>
        </p:spPr>
        <p:txBody>
          <a:bodyPr>
            <a:noAutofit/>
          </a:bodyPr>
          <a:lstStyle/>
          <a:p>
            <a:r>
              <a:rPr lang="en-US" sz="1800" dirty="0">
                <a:solidFill>
                  <a:schemeClr val="tx2">
                    <a:lumMod val="75000"/>
                  </a:schemeClr>
                </a:solidFill>
                <a:latin typeface="Manita Px"/>
                <a:cs typeface="Manita Px"/>
              </a:rPr>
              <a:t>Development (Nature and Nurture)</a:t>
            </a:r>
          </a:p>
          <a:p>
            <a:pPr marL="457200" lvl="1" indent="0">
              <a:buNone/>
            </a:pPr>
            <a:r>
              <a:rPr lang="en-US" sz="1800" dirty="0">
                <a:solidFill>
                  <a:schemeClr val="tx2">
                    <a:lumMod val="75000"/>
                  </a:schemeClr>
                </a:solidFill>
                <a:latin typeface="Manita Px"/>
                <a:cs typeface="Manita Px"/>
              </a:rPr>
              <a:t>-Early Brain Development</a:t>
            </a:r>
          </a:p>
          <a:p>
            <a:pPr marL="457200" lvl="1" indent="0">
              <a:buNone/>
            </a:pPr>
            <a:r>
              <a:rPr lang="en-US" sz="1800" dirty="0">
                <a:solidFill>
                  <a:schemeClr val="tx2">
                    <a:lumMod val="75000"/>
                  </a:schemeClr>
                </a:solidFill>
                <a:latin typeface="Manita Px"/>
              </a:rPr>
              <a:t>-Environment Development</a:t>
            </a:r>
          </a:p>
          <a:p>
            <a:pPr>
              <a:buFont typeface="Arial" panose="020B0604020202020204" pitchFamily="34" charset="0"/>
              <a:buChar char="•"/>
            </a:pPr>
            <a:endParaRPr lang="en-US" sz="1800" dirty="0">
              <a:solidFill>
                <a:schemeClr val="tx2">
                  <a:lumMod val="75000"/>
                </a:schemeClr>
              </a:solidFill>
              <a:latin typeface="Manita Px"/>
              <a:cs typeface="Manita Px"/>
            </a:endParaRPr>
          </a:p>
          <a:p>
            <a:pPr>
              <a:buFont typeface="Arial" panose="020B0604020202020204" pitchFamily="34" charset="0"/>
              <a:buChar char="•"/>
            </a:pPr>
            <a:r>
              <a:rPr lang="en-US" sz="1800" dirty="0">
                <a:solidFill>
                  <a:schemeClr val="tx2">
                    <a:lumMod val="75000"/>
                  </a:schemeClr>
                </a:solidFill>
                <a:latin typeface="Manita Px"/>
                <a:cs typeface="Manita Px"/>
              </a:rPr>
              <a:t>Developmental Milestones</a:t>
            </a:r>
          </a:p>
          <a:p>
            <a:pPr lvl="1">
              <a:buFont typeface="Arial" panose="020B0604020202020204" pitchFamily="34" charset="0"/>
              <a:buChar char="•"/>
            </a:pPr>
            <a:r>
              <a:rPr lang="en-AU" sz="1800" dirty="0">
                <a:solidFill>
                  <a:schemeClr val="tx2">
                    <a:lumMod val="75000"/>
                  </a:schemeClr>
                </a:solidFill>
                <a:latin typeface="Manita Px"/>
              </a:rPr>
              <a:t>Milestones for Typical 4 year olds, Kindergarteners, 1</a:t>
            </a:r>
            <a:r>
              <a:rPr lang="en-AU" sz="1800" baseline="30000" dirty="0">
                <a:solidFill>
                  <a:schemeClr val="tx2">
                    <a:lumMod val="75000"/>
                  </a:schemeClr>
                </a:solidFill>
                <a:latin typeface="Manita Px"/>
              </a:rPr>
              <a:t>st</a:t>
            </a:r>
            <a:r>
              <a:rPr lang="en-AU" sz="1800" dirty="0">
                <a:solidFill>
                  <a:schemeClr val="tx2">
                    <a:lumMod val="75000"/>
                  </a:schemeClr>
                </a:solidFill>
                <a:latin typeface="Manita Px"/>
              </a:rPr>
              <a:t> graders, 2</a:t>
            </a:r>
            <a:r>
              <a:rPr lang="en-AU" sz="1800" baseline="30000" dirty="0">
                <a:solidFill>
                  <a:schemeClr val="tx2">
                    <a:lumMod val="75000"/>
                  </a:schemeClr>
                </a:solidFill>
                <a:latin typeface="Manita Px"/>
              </a:rPr>
              <a:t>nd</a:t>
            </a:r>
            <a:r>
              <a:rPr lang="en-AU" sz="1800" dirty="0">
                <a:solidFill>
                  <a:schemeClr val="tx2">
                    <a:lumMod val="75000"/>
                  </a:schemeClr>
                </a:solidFill>
                <a:latin typeface="Manita Px"/>
              </a:rPr>
              <a:t> graders, 3</a:t>
            </a:r>
            <a:r>
              <a:rPr lang="en-AU" sz="1800" baseline="30000" dirty="0">
                <a:solidFill>
                  <a:schemeClr val="tx2">
                    <a:lumMod val="75000"/>
                  </a:schemeClr>
                </a:solidFill>
                <a:latin typeface="Manita Px"/>
              </a:rPr>
              <a:t>rd</a:t>
            </a:r>
            <a:r>
              <a:rPr lang="en-AU" sz="1800" dirty="0">
                <a:solidFill>
                  <a:schemeClr val="tx2">
                    <a:lumMod val="75000"/>
                  </a:schemeClr>
                </a:solidFill>
                <a:latin typeface="Manita Px"/>
              </a:rPr>
              <a:t> graders, 4</a:t>
            </a:r>
            <a:r>
              <a:rPr lang="en-AU" sz="1800" baseline="30000" dirty="0">
                <a:solidFill>
                  <a:schemeClr val="tx2">
                    <a:lumMod val="75000"/>
                  </a:schemeClr>
                </a:solidFill>
                <a:latin typeface="Manita Px"/>
              </a:rPr>
              <a:t>th</a:t>
            </a:r>
            <a:r>
              <a:rPr lang="en-AU" sz="1800" dirty="0">
                <a:solidFill>
                  <a:schemeClr val="tx2">
                    <a:lumMod val="75000"/>
                  </a:schemeClr>
                </a:solidFill>
                <a:latin typeface="Manita Px"/>
              </a:rPr>
              <a:t> graders, &amp; 5</a:t>
            </a:r>
            <a:r>
              <a:rPr lang="en-AU" sz="1800" baseline="30000" dirty="0">
                <a:solidFill>
                  <a:schemeClr val="tx2">
                    <a:lumMod val="75000"/>
                  </a:schemeClr>
                </a:solidFill>
                <a:latin typeface="Manita Px"/>
              </a:rPr>
              <a:t>th</a:t>
            </a:r>
            <a:r>
              <a:rPr lang="en-AU" sz="1800" dirty="0">
                <a:solidFill>
                  <a:schemeClr val="tx2">
                    <a:lumMod val="75000"/>
                  </a:schemeClr>
                </a:solidFill>
                <a:latin typeface="Manita Px"/>
              </a:rPr>
              <a:t> graders milestones </a:t>
            </a:r>
          </a:p>
          <a:p>
            <a:pPr lvl="2">
              <a:buFontTx/>
              <a:buChar char="-"/>
            </a:pPr>
            <a:r>
              <a:rPr lang="en-AU" sz="1800" dirty="0">
                <a:solidFill>
                  <a:schemeClr val="tx2">
                    <a:lumMod val="75000"/>
                  </a:schemeClr>
                </a:solidFill>
                <a:latin typeface="Manita Px"/>
              </a:rPr>
              <a:t>Physical</a:t>
            </a:r>
          </a:p>
          <a:p>
            <a:pPr lvl="2">
              <a:buFontTx/>
              <a:buChar char="-"/>
            </a:pPr>
            <a:r>
              <a:rPr lang="en-AU" sz="1800" dirty="0">
                <a:solidFill>
                  <a:schemeClr val="tx2">
                    <a:lumMod val="75000"/>
                  </a:schemeClr>
                </a:solidFill>
                <a:latin typeface="Manita Px"/>
              </a:rPr>
              <a:t>Cognitive</a:t>
            </a:r>
          </a:p>
          <a:p>
            <a:pPr lvl="2">
              <a:buFontTx/>
              <a:buChar char="-"/>
            </a:pPr>
            <a:r>
              <a:rPr lang="en-AU" sz="1800" dirty="0">
                <a:solidFill>
                  <a:schemeClr val="tx2">
                    <a:lumMod val="75000"/>
                  </a:schemeClr>
                </a:solidFill>
                <a:latin typeface="Manita Px"/>
              </a:rPr>
              <a:t>Language/ Communication</a:t>
            </a:r>
          </a:p>
          <a:p>
            <a:pPr lvl="2">
              <a:buFontTx/>
              <a:buChar char="-"/>
            </a:pPr>
            <a:r>
              <a:rPr lang="en-AU" sz="1800" dirty="0">
                <a:solidFill>
                  <a:schemeClr val="tx2">
                    <a:lumMod val="75000"/>
                  </a:schemeClr>
                </a:solidFill>
                <a:latin typeface="Manita Px"/>
              </a:rPr>
              <a:t>Social and Emotional Learning</a:t>
            </a:r>
          </a:p>
        </p:txBody>
      </p:sp>
    </p:spTree>
    <p:extLst>
      <p:ext uri="{BB962C8B-B14F-4D97-AF65-F5344CB8AC3E}">
        <p14:creationId xmlns:p14="http://schemas.microsoft.com/office/powerpoint/2010/main" val="1845689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Physical Milestones: 1</a:t>
            </a:r>
            <a:r>
              <a:rPr lang="en-US" baseline="30000" dirty="0">
                <a:solidFill>
                  <a:srgbClr val="4F81BD"/>
                </a:solidFill>
                <a:latin typeface="Manita Px"/>
                <a:cs typeface="Manita Px"/>
              </a:rPr>
              <a:t>st</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a:bodyPr>
          <a:lstStyle/>
          <a:p>
            <a:r>
              <a:rPr lang="en-US" sz="2400" dirty="0">
                <a:solidFill>
                  <a:schemeClr val="tx2">
                    <a:lumMod val="75000"/>
                  </a:schemeClr>
                </a:solidFill>
                <a:latin typeface="Manita Px"/>
              </a:rPr>
              <a:t>Have stamina and coordination</a:t>
            </a:r>
          </a:p>
          <a:p>
            <a:r>
              <a:rPr lang="en-US" sz="2400" dirty="0">
                <a:solidFill>
                  <a:schemeClr val="tx2">
                    <a:lumMod val="75000"/>
                  </a:schemeClr>
                </a:solidFill>
                <a:latin typeface="Manita Px"/>
              </a:rPr>
              <a:t>Have improved hand-eye coordination for things like kicking a ball or tying shoelaces</a:t>
            </a:r>
          </a:p>
          <a:p>
            <a:r>
              <a:rPr lang="en-US" sz="2400" dirty="0">
                <a:solidFill>
                  <a:schemeClr val="tx2">
                    <a:lumMod val="75000"/>
                  </a:schemeClr>
                </a:solidFill>
                <a:latin typeface="Manita Px"/>
              </a:rPr>
              <a:t>Dance in time with the music, perhaps even adding cool moves like spinning in place without moving from one spot</a:t>
            </a:r>
          </a:p>
          <a:p>
            <a:r>
              <a:rPr lang="en-US" sz="2400" dirty="0">
                <a:solidFill>
                  <a:schemeClr val="tx2">
                    <a:lumMod val="75000"/>
                  </a:schemeClr>
                </a:solidFill>
                <a:latin typeface="Manita Px"/>
              </a:rPr>
              <a:t>Have improved handwriting that becomes neater and easier to read</a:t>
            </a:r>
          </a:p>
          <a:p>
            <a:endParaRPr lang="en-US" dirty="0"/>
          </a:p>
        </p:txBody>
      </p:sp>
    </p:spTree>
    <p:extLst>
      <p:ext uri="{BB962C8B-B14F-4D97-AF65-F5344CB8AC3E}">
        <p14:creationId xmlns:p14="http://schemas.microsoft.com/office/powerpoint/2010/main" val="397184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Cognitive Milestones: 1</a:t>
            </a:r>
            <a:r>
              <a:rPr lang="en-US" baseline="30000" dirty="0">
                <a:solidFill>
                  <a:srgbClr val="4F81BD"/>
                </a:solidFill>
                <a:latin typeface="Manita Px"/>
                <a:cs typeface="Manita Px"/>
              </a:rPr>
              <a:t>st</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fontScale="77500" lnSpcReduction="20000"/>
          </a:bodyPr>
          <a:lstStyle/>
          <a:p>
            <a:r>
              <a:rPr lang="en-US" dirty="0">
                <a:solidFill>
                  <a:schemeClr val="tx2">
                    <a:lumMod val="75000"/>
                  </a:schemeClr>
                </a:solidFill>
                <a:latin typeface="Manita Px"/>
              </a:rPr>
              <a:t>Start developing the skills to reason and think logically; try to think about things before making decisions</a:t>
            </a:r>
          </a:p>
          <a:p>
            <a:r>
              <a:rPr lang="en-US" dirty="0">
                <a:solidFill>
                  <a:schemeClr val="tx2">
                    <a:lumMod val="75000"/>
                  </a:schemeClr>
                </a:solidFill>
                <a:latin typeface="Manita Px"/>
              </a:rPr>
              <a:t>Use what they hear and read to start learning—not just what they see and do</a:t>
            </a:r>
          </a:p>
          <a:p>
            <a:r>
              <a:rPr lang="en-US" dirty="0">
                <a:solidFill>
                  <a:schemeClr val="tx2">
                    <a:lumMod val="75000"/>
                  </a:schemeClr>
                </a:solidFill>
                <a:latin typeface="Manita Px"/>
              </a:rPr>
              <a:t>Find it hard to make choices because they want to do everything at once</a:t>
            </a:r>
          </a:p>
          <a:p>
            <a:r>
              <a:rPr lang="en-US" dirty="0">
                <a:solidFill>
                  <a:schemeClr val="tx2">
                    <a:lumMod val="75000"/>
                  </a:schemeClr>
                </a:solidFill>
                <a:latin typeface="Manita Px"/>
              </a:rPr>
              <a:t>Can read a number of sight words (words they see frequently and can read without sounding out) and sound out and read other words</a:t>
            </a:r>
          </a:p>
          <a:p>
            <a:r>
              <a:rPr lang="en-US" dirty="0">
                <a:solidFill>
                  <a:schemeClr val="tx2">
                    <a:lumMod val="75000"/>
                  </a:schemeClr>
                </a:solidFill>
                <a:latin typeface="Manita Px"/>
              </a:rPr>
              <a:t>Begin to have a better sense of time; understand increments of time, days, weeks, months and seasons</a:t>
            </a:r>
          </a:p>
          <a:p>
            <a:pPr lvl="1"/>
            <a:endParaRPr lang="en-US" dirty="0"/>
          </a:p>
        </p:txBody>
      </p:sp>
    </p:spTree>
    <p:extLst>
      <p:ext uri="{BB962C8B-B14F-4D97-AF65-F5344CB8AC3E}">
        <p14:creationId xmlns:p14="http://schemas.microsoft.com/office/powerpoint/2010/main" val="1173858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Language/Communication Milestones: 1</a:t>
            </a:r>
            <a:r>
              <a:rPr lang="en-US" baseline="30000" dirty="0">
                <a:solidFill>
                  <a:srgbClr val="4F81BD"/>
                </a:solidFill>
                <a:latin typeface="Manita Px"/>
                <a:cs typeface="Manita Px"/>
              </a:rPr>
              <a:t>st</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fontScale="85000" lnSpcReduction="10000"/>
          </a:bodyPr>
          <a:lstStyle/>
          <a:p>
            <a:r>
              <a:rPr lang="en-US" dirty="0">
                <a:solidFill>
                  <a:schemeClr val="tx2">
                    <a:lumMod val="75000"/>
                  </a:schemeClr>
                </a:solidFill>
                <a:latin typeface="Manita Px"/>
              </a:rPr>
              <a:t>Use language in long and complicated sentences to tell about past, present and future.</a:t>
            </a:r>
          </a:p>
          <a:p>
            <a:r>
              <a:rPr lang="en-US" dirty="0">
                <a:solidFill>
                  <a:schemeClr val="tx2">
                    <a:lumMod val="75000"/>
                  </a:schemeClr>
                </a:solidFill>
                <a:latin typeface="Manita Px"/>
              </a:rPr>
              <a:t>Start combining spoken language with reading and writing this year</a:t>
            </a:r>
          </a:p>
          <a:p>
            <a:r>
              <a:rPr lang="en-US" dirty="0">
                <a:solidFill>
                  <a:schemeClr val="tx2">
                    <a:lumMod val="75000"/>
                  </a:schemeClr>
                </a:solidFill>
                <a:latin typeface="Manita Px"/>
              </a:rPr>
              <a:t>Start sounding out words; understand the relationship between letters and sounds</a:t>
            </a:r>
          </a:p>
          <a:p>
            <a:r>
              <a:rPr lang="en-US" dirty="0">
                <a:solidFill>
                  <a:schemeClr val="tx2">
                    <a:lumMod val="75000"/>
                  </a:schemeClr>
                </a:solidFill>
                <a:latin typeface="Manita Px"/>
              </a:rPr>
              <a:t>Know, use and understand thousands of words</a:t>
            </a:r>
          </a:p>
          <a:p>
            <a:r>
              <a:rPr lang="en-US" dirty="0">
                <a:solidFill>
                  <a:schemeClr val="tx2">
                    <a:lumMod val="75000"/>
                  </a:schemeClr>
                </a:solidFill>
                <a:latin typeface="Manita Px"/>
              </a:rPr>
              <a:t>Stop reversing letters (by the end of first grade)</a:t>
            </a:r>
          </a:p>
          <a:p>
            <a:pPr lvl="1"/>
            <a:endParaRPr lang="en-US" dirty="0"/>
          </a:p>
        </p:txBody>
      </p:sp>
    </p:spTree>
    <p:extLst>
      <p:ext uri="{BB962C8B-B14F-4D97-AF65-F5344CB8AC3E}">
        <p14:creationId xmlns:p14="http://schemas.microsoft.com/office/powerpoint/2010/main" val="331992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Social &amp; Emotional Milestones: 1</a:t>
            </a:r>
            <a:r>
              <a:rPr lang="en-US" baseline="30000" dirty="0">
                <a:solidFill>
                  <a:srgbClr val="4F81BD"/>
                </a:solidFill>
                <a:latin typeface="Manita Px"/>
                <a:cs typeface="Manita Px"/>
              </a:rPr>
              <a:t>st</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fontScale="77500" lnSpcReduction="20000"/>
          </a:bodyPr>
          <a:lstStyle/>
          <a:p>
            <a:r>
              <a:rPr lang="en-US" dirty="0">
                <a:solidFill>
                  <a:schemeClr val="tx2">
                    <a:lumMod val="75000"/>
                  </a:schemeClr>
                </a:solidFill>
                <a:latin typeface="Manita Px"/>
              </a:rPr>
              <a:t>Are more independent, but less secure; want a lot of attention and approval from adults</a:t>
            </a:r>
          </a:p>
          <a:p>
            <a:r>
              <a:rPr lang="en-US" dirty="0">
                <a:solidFill>
                  <a:schemeClr val="tx2">
                    <a:lumMod val="75000"/>
                  </a:schemeClr>
                </a:solidFill>
                <a:latin typeface="Manita Px"/>
              </a:rPr>
              <a:t>Form and break friendships easily; can be critical of other kids</a:t>
            </a:r>
          </a:p>
          <a:p>
            <a:r>
              <a:rPr lang="en-US" dirty="0">
                <a:solidFill>
                  <a:schemeClr val="tx2">
                    <a:lumMod val="75000"/>
                  </a:schemeClr>
                </a:solidFill>
                <a:latin typeface="Manita Px"/>
              </a:rPr>
              <a:t>Have feelings hurt more easily and start being very aware of other people’s feelings</a:t>
            </a:r>
          </a:p>
          <a:p>
            <a:r>
              <a:rPr lang="en-US" dirty="0">
                <a:solidFill>
                  <a:schemeClr val="tx2">
                    <a:lumMod val="75000"/>
                  </a:schemeClr>
                </a:solidFill>
                <a:latin typeface="Manita Px"/>
              </a:rPr>
              <a:t>Are eager to please and want to “be first” and win</a:t>
            </a:r>
          </a:p>
          <a:p>
            <a:r>
              <a:rPr lang="en-US" dirty="0">
                <a:solidFill>
                  <a:schemeClr val="tx2">
                    <a:lumMod val="75000"/>
                  </a:schemeClr>
                </a:solidFill>
                <a:latin typeface="Manita Px"/>
              </a:rPr>
              <a:t>Understand right from wrong, but look for the loopholes in rules to get what they want</a:t>
            </a:r>
          </a:p>
          <a:p>
            <a:r>
              <a:rPr lang="en-US" dirty="0">
                <a:solidFill>
                  <a:schemeClr val="tx2">
                    <a:lumMod val="75000"/>
                  </a:schemeClr>
                </a:solidFill>
                <a:latin typeface="Manita Px"/>
              </a:rPr>
              <a:t>Become more gracious losers and are able to reflect on their role in conflicts (by the end of the year)</a:t>
            </a:r>
          </a:p>
          <a:p>
            <a:pPr lvl="1"/>
            <a:endParaRPr lang="en-US" dirty="0"/>
          </a:p>
        </p:txBody>
      </p:sp>
    </p:spTree>
    <p:extLst>
      <p:ext uri="{BB962C8B-B14F-4D97-AF65-F5344CB8AC3E}">
        <p14:creationId xmlns:p14="http://schemas.microsoft.com/office/powerpoint/2010/main" val="168198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Milestones: 2</a:t>
            </a:r>
            <a:r>
              <a:rPr lang="en-US" baseline="30000" dirty="0">
                <a:solidFill>
                  <a:srgbClr val="4F81BD"/>
                </a:solidFill>
                <a:latin typeface="Manita Px"/>
                <a:cs typeface="Manita Px"/>
              </a:rPr>
              <a:t>nd</a:t>
            </a:r>
            <a:r>
              <a:rPr lang="en-US" dirty="0">
                <a:solidFill>
                  <a:srgbClr val="4F81BD"/>
                </a:solidFill>
                <a:latin typeface="Manita Px"/>
                <a:cs typeface="Manita Px"/>
              </a:rPr>
              <a:t> graders</a:t>
            </a:r>
          </a:p>
        </p:txBody>
      </p:sp>
      <p:sp>
        <p:nvSpPr>
          <p:cNvPr id="3" name="Content Placeholder 2"/>
          <p:cNvSpPr>
            <a:spLocks noGrp="1"/>
          </p:cNvSpPr>
          <p:nvPr>
            <p:ph idx="1"/>
          </p:nvPr>
        </p:nvSpPr>
        <p:spPr/>
        <p:txBody>
          <a:bodyPr/>
          <a:lstStyle/>
          <a:p>
            <a:endParaRPr lang="en-US"/>
          </a:p>
        </p:txBody>
      </p:sp>
      <p:pic>
        <p:nvPicPr>
          <p:cNvPr id="4099" name="Picture 3" descr="C:\Users\Dohmhuser\AppData\Local\Microsoft\Windows\Temporary Internet Files\Content.IE5\M2O9NUFA\5074150006_264620dcfb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941" y="2066878"/>
            <a:ext cx="4788738" cy="319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7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Physical Milestones: 2</a:t>
            </a:r>
            <a:r>
              <a:rPr lang="en-US" baseline="30000" dirty="0">
                <a:solidFill>
                  <a:srgbClr val="4F81BD"/>
                </a:solidFill>
                <a:latin typeface="Manita Px"/>
                <a:cs typeface="Manita Px"/>
              </a:rPr>
              <a:t>nd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a:bodyPr>
          <a:lstStyle/>
          <a:p>
            <a:r>
              <a:rPr lang="en-US" sz="2400" dirty="0">
                <a:solidFill>
                  <a:schemeClr val="tx2">
                    <a:lumMod val="75000"/>
                  </a:schemeClr>
                </a:solidFill>
                <a:latin typeface="Manita Px"/>
              </a:rPr>
              <a:t>Gain strength in both big and small muscles; can play and be active for longer periods without getting tired</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Use the small muscles in hands better; do much better with handwriting, scissor skills and manipulating things like buttons, zippers and shoelaces</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Start being able to run farther and for longer</a:t>
            </a:r>
          </a:p>
          <a:p>
            <a:endParaRPr lang="en-US" dirty="0"/>
          </a:p>
        </p:txBody>
      </p:sp>
    </p:spTree>
    <p:extLst>
      <p:ext uri="{BB962C8B-B14F-4D97-AF65-F5344CB8AC3E}">
        <p14:creationId xmlns:p14="http://schemas.microsoft.com/office/powerpoint/2010/main" val="90718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Cognitive Milestones: 2</a:t>
            </a:r>
            <a:r>
              <a:rPr lang="en-US" baseline="30000" dirty="0">
                <a:solidFill>
                  <a:srgbClr val="4F81BD"/>
                </a:solidFill>
                <a:latin typeface="Manita Px"/>
                <a:cs typeface="Manita Px"/>
              </a:rPr>
              <a:t>nd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fontScale="85000" lnSpcReduction="20000"/>
          </a:bodyPr>
          <a:lstStyle/>
          <a:p>
            <a:r>
              <a:rPr lang="en-US" sz="2800" dirty="0">
                <a:solidFill>
                  <a:schemeClr val="tx2">
                    <a:lumMod val="75000"/>
                  </a:schemeClr>
                </a:solidFill>
                <a:latin typeface="Manita Px"/>
              </a:rPr>
              <a:t>Look for the reasons behind things; ask questions for more information</a:t>
            </a:r>
          </a:p>
          <a:p>
            <a:r>
              <a:rPr lang="en-US" sz="2800" dirty="0">
                <a:solidFill>
                  <a:schemeClr val="tx2">
                    <a:lumMod val="75000"/>
                  </a:schemeClr>
                </a:solidFill>
                <a:latin typeface="Manita Px"/>
              </a:rPr>
              <a:t>Understand cause and effect and make more in-depth connections (for example, know things like if 6 + 2 = 8, then 8 ‒ 6 = 2)</a:t>
            </a:r>
          </a:p>
          <a:p>
            <a:r>
              <a:rPr lang="en-US" sz="2800" dirty="0">
                <a:solidFill>
                  <a:schemeClr val="tx2">
                    <a:lumMod val="75000"/>
                  </a:schemeClr>
                </a:solidFill>
                <a:latin typeface="Manita Px"/>
              </a:rPr>
              <a:t>Start planning ahead; may create a drawing of something to build or a plan for an experiment</a:t>
            </a:r>
          </a:p>
          <a:p>
            <a:r>
              <a:rPr lang="en-US" sz="2800" dirty="0">
                <a:solidFill>
                  <a:schemeClr val="tx2">
                    <a:lumMod val="75000"/>
                  </a:schemeClr>
                </a:solidFill>
                <a:latin typeface="Manita Px"/>
              </a:rPr>
              <a:t>Have a longer attention span; can sit and pay attention to something that interests them for at least 30–45 minutes</a:t>
            </a:r>
          </a:p>
          <a:p>
            <a:r>
              <a:rPr lang="en-US" sz="2800" dirty="0">
                <a:solidFill>
                  <a:schemeClr val="tx2">
                    <a:lumMod val="75000"/>
                  </a:schemeClr>
                </a:solidFill>
                <a:latin typeface="Manita Px"/>
              </a:rPr>
              <a:t>Collect things</a:t>
            </a:r>
          </a:p>
          <a:p>
            <a:endParaRPr lang="en-US" dirty="0"/>
          </a:p>
        </p:txBody>
      </p:sp>
    </p:spTree>
    <p:extLst>
      <p:ext uri="{BB962C8B-B14F-4D97-AF65-F5344CB8AC3E}">
        <p14:creationId xmlns:p14="http://schemas.microsoft.com/office/powerpoint/2010/main" val="1550767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Language/ Communication Milestones: 2</a:t>
            </a:r>
            <a:r>
              <a:rPr lang="en-US" baseline="30000" dirty="0">
                <a:solidFill>
                  <a:srgbClr val="4F81BD"/>
                </a:solidFill>
                <a:latin typeface="Manita Px"/>
                <a:cs typeface="Manita Px"/>
              </a:rPr>
              <a:t>nd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fontScale="70000" lnSpcReduction="20000"/>
          </a:bodyPr>
          <a:lstStyle/>
          <a:p>
            <a:r>
              <a:rPr lang="en-US" dirty="0">
                <a:solidFill>
                  <a:schemeClr val="tx2">
                    <a:lumMod val="75000"/>
                  </a:schemeClr>
                </a:solidFill>
                <a:latin typeface="Manita Px"/>
              </a:rPr>
              <a:t>Comprehend what they’re reading and begin to move from “learning to read” to “reading to learn”</a:t>
            </a:r>
          </a:p>
          <a:p>
            <a:r>
              <a:rPr lang="en-US" dirty="0">
                <a:solidFill>
                  <a:schemeClr val="tx2">
                    <a:lumMod val="75000"/>
                  </a:schemeClr>
                </a:solidFill>
                <a:latin typeface="Manita Px"/>
              </a:rPr>
              <a:t>Learn vocabulary through reading</a:t>
            </a:r>
          </a:p>
          <a:p>
            <a:r>
              <a:rPr lang="en-US" dirty="0">
                <a:solidFill>
                  <a:schemeClr val="tx2">
                    <a:lumMod val="75000"/>
                  </a:schemeClr>
                </a:solidFill>
                <a:latin typeface="Manita Px"/>
              </a:rPr>
              <a:t>Use words to talk through problems, both socially and academically</a:t>
            </a:r>
          </a:p>
          <a:p>
            <a:r>
              <a:rPr lang="en-US" dirty="0">
                <a:solidFill>
                  <a:schemeClr val="tx2">
                    <a:lumMod val="75000"/>
                  </a:schemeClr>
                </a:solidFill>
                <a:latin typeface="Manita Px"/>
              </a:rPr>
              <a:t>Start playing with words to make puns; understand jokes and riddles</a:t>
            </a:r>
          </a:p>
          <a:p>
            <a:r>
              <a:rPr lang="en-US" dirty="0">
                <a:solidFill>
                  <a:schemeClr val="tx2">
                    <a:lumMod val="75000"/>
                  </a:schemeClr>
                </a:solidFill>
                <a:latin typeface="Manita Px"/>
              </a:rPr>
              <a:t>Test out “bad” words for shock value</a:t>
            </a:r>
          </a:p>
          <a:p>
            <a:r>
              <a:rPr lang="en-US" dirty="0">
                <a:solidFill>
                  <a:schemeClr val="tx2">
                    <a:lumMod val="75000"/>
                  </a:schemeClr>
                </a:solidFill>
                <a:latin typeface="Manita Px"/>
              </a:rPr>
              <a:t>Use all letter sounds correctly; don’t substitute </a:t>
            </a:r>
            <a:r>
              <a:rPr lang="en-US" i="1" dirty="0">
                <a:solidFill>
                  <a:schemeClr val="tx2">
                    <a:lumMod val="75000"/>
                  </a:schemeClr>
                </a:solidFill>
                <a:latin typeface="Manita Px"/>
              </a:rPr>
              <a:t>w</a:t>
            </a:r>
            <a:r>
              <a:rPr lang="en-US" dirty="0">
                <a:solidFill>
                  <a:schemeClr val="tx2">
                    <a:lumMod val="75000"/>
                  </a:schemeClr>
                </a:solidFill>
                <a:latin typeface="Manita Px"/>
              </a:rPr>
              <a:t> for </a:t>
            </a:r>
            <a:r>
              <a:rPr lang="en-US" i="1" dirty="0">
                <a:solidFill>
                  <a:schemeClr val="tx2">
                    <a:lumMod val="75000"/>
                  </a:schemeClr>
                </a:solidFill>
                <a:latin typeface="Manita Px"/>
              </a:rPr>
              <a:t>r</a:t>
            </a:r>
            <a:r>
              <a:rPr lang="en-US" dirty="0">
                <a:solidFill>
                  <a:schemeClr val="tx2">
                    <a:lumMod val="75000"/>
                  </a:schemeClr>
                </a:solidFill>
                <a:latin typeface="Manita Px"/>
              </a:rPr>
              <a:t> anymore when speaking</a:t>
            </a:r>
          </a:p>
          <a:p>
            <a:r>
              <a:rPr lang="en-US" dirty="0">
                <a:solidFill>
                  <a:schemeClr val="tx2">
                    <a:lumMod val="75000"/>
                  </a:schemeClr>
                </a:solidFill>
                <a:latin typeface="Manita Px"/>
              </a:rPr>
              <a:t>Use writing as a way to express feelings, tell stories and summarize information</a:t>
            </a:r>
          </a:p>
          <a:p>
            <a:endParaRPr lang="en-US" dirty="0"/>
          </a:p>
        </p:txBody>
      </p:sp>
    </p:spTree>
    <p:extLst>
      <p:ext uri="{BB962C8B-B14F-4D97-AF65-F5344CB8AC3E}">
        <p14:creationId xmlns:p14="http://schemas.microsoft.com/office/powerpoint/2010/main" val="51120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Social &amp; Emotional Milestones: 2</a:t>
            </a:r>
            <a:r>
              <a:rPr lang="en-US" baseline="30000" dirty="0">
                <a:solidFill>
                  <a:srgbClr val="4F81BD"/>
                </a:solidFill>
                <a:latin typeface="Manita Px"/>
                <a:cs typeface="Manita Px"/>
              </a:rPr>
              <a:t>nd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fontScale="70000" lnSpcReduction="20000"/>
          </a:bodyPr>
          <a:lstStyle/>
          <a:p>
            <a:r>
              <a:rPr lang="en-US" dirty="0">
                <a:solidFill>
                  <a:schemeClr val="tx2">
                    <a:lumMod val="75000"/>
                  </a:schemeClr>
                </a:solidFill>
                <a:latin typeface="Manita Px"/>
              </a:rPr>
              <a:t>Have moments of extreme insecurity and need a lot of encouragement from parents</a:t>
            </a:r>
          </a:p>
          <a:p>
            <a:r>
              <a:rPr lang="en-US" dirty="0">
                <a:solidFill>
                  <a:schemeClr val="tx2">
                    <a:lumMod val="75000"/>
                  </a:schemeClr>
                </a:solidFill>
                <a:latin typeface="Manita Px"/>
              </a:rPr>
              <a:t>Change often between being helpful and upbeat to being rude and selfish</a:t>
            </a:r>
          </a:p>
          <a:p>
            <a:r>
              <a:rPr lang="en-US" dirty="0">
                <a:solidFill>
                  <a:schemeClr val="tx2">
                    <a:lumMod val="75000"/>
                  </a:schemeClr>
                </a:solidFill>
                <a:latin typeface="Manita Px"/>
              </a:rPr>
              <a:t>Enjoy being part of a team, group or club</a:t>
            </a:r>
          </a:p>
          <a:p>
            <a:r>
              <a:rPr lang="en-US" dirty="0">
                <a:solidFill>
                  <a:schemeClr val="tx2">
                    <a:lumMod val="75000"/>
                  </a:schemeClr>
                </a:solidFill>
                <a:latin typeface="Manita Px"/>
              </a:rPr>
              <a:t>Spend more time with and be easily influenced by peers</a:t>
            </a:r>
          </a:p>
          <a:p>
            <a:r>
              <a:rPr lang="en-US" dirty="0">
                <a:solidFill>
                  <a:schemeClr val="tx2">
                    <a:lumMod val="75000"/>
                  </a:schemeClr>
                </a:solidFill>
                <a:latin typeface="Manita Px"/>
              </a:rPr>
              <a:t>Experience periods of dramatic emotion and impatience and the feeling that everyone is against them and then bounce right back to everything being just fine</a:t>
            </a:r>
          </a:p>
          <a:p>
            <a:r>
              <a:rPr lang="en-US" dirty="0">
                <a:solidFill>
                  <a:schemeClr val="tx2">
                    <a:lumMod val="75000"/>
                  </a:schemeClr>
                </a:solidFill>
                <a:latin typeface="Manita Px"/>
              </a:rPr>
              <a:t>Start seeing things from other points of view and incorporate that into everyday life</a:t>
            </a:r>
          </a:p>
          <a:p>
            <a:endParaRPr lang="en-US" i="1" dirty="0"/>
          </a:p>
        </p:txBody>
      </p:sp>
    </p:spTree>
    <p:extLst>
      <p:ext uri="{BB962C8B-B14F-4D97-AF65-F5344CB8AC3E}">
        <p14:creationId xmlns:p14="http://schemas.microsoft.com/office/powerpoint/2010/main" val="1246905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latin typeface="Manita Px"/>
              </a:rPr>
              <a:t>2</a:t>
            </a:r>
            <a:r>
              <a:rPr lang="en-US" baseline="30000" dirty="0">
                <a:solidFill>
                  <a:srgbClr val="0070C0"/>
                </a:solidFill>
                <a:latin typeface="Manita Px"/>
              </a:rPr>
              <a:t>nd</a:t>
            </a:r>
            <a:r>
              <a:rPr lang="en-US" dirty="0">
                <a:solidFill>
                  <a:srgbClr val="0070C0"/>
                </a:solidFill>
                <a:latin typeface="Manita Px"/>
              </a:rPr>
              <a:t> graders Video Writing</a:t>
            </a:r>
          </a:p>
        </p:txBody>
      </p:sp>
      <p:sp>
        <p:nvSpPr>
          <p:cNvPr id="3" name="Content Placeholder 2"/>
          <p:cNvSpPr>
            <a:spLocks noGrp="1"/>
          </p:cNvSpPr>
          <p:nvPr>
            <p:ph idx="1"/>
          </p:nvPr>
        </p:nvSpPr>
        <p:spPr/>
        <p:txBody>
          <a:bodyPr/>
          <a:lstStyle/>
          <a:p>
            <a:r>
              <a:rPr lang="en-US" dirty="0">
                <a:hlinkClick r:id="rId2"/>
              </a:rPr>
              <a:t>https://www.understood.org/en/learning-attention-issues/signs-symptoms/age-by-age-learning-skills/video-what-second-grade-writing-looks-like</a:t>
            </a:r>
            <a:endParaRPr lang="en-US" dirty="0"/>
          </a:p>
          <a:p>
            <a:r>
              <a:rPr lang="en-US" dirty="0">
                <a:hlinkClick r:id="rId3"/>
              </a:rPr>
              <a:t>https://www.youtube.com/watch?v=HmSpzWSYsnE</a:t>
            </a:r>
            <a:endParaRPr lang="en-US" dirty="0"/>
          </a:p>
        </p:txBody>
      </p:sp>
    </p:spTree>
    <p:extLst>
      <p:ext uri="{BB962C8B-B14F-4D97-AF65-F5344CB8AC3E}">
        <p14:creationId xmlns:p14="http://schemas.microsoft.com/office/powerpoint/2010/main" val="85003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F81BD"/>
                </a:solidFill>
                <a:latin typeface="Manita Px"/>
                <a:cs typeface="Manita Px"/>
              </a:rPr>
              <a:t>Early Brain Development (Nature)</a:t>
            </a:r>
          </a:p>
        </p:txBody>
      </p:sp>
      <p:sp>
        <p:nvSpPr>
          <p:cNvPr id="3" name="Content Placeholder 2"/>
          <p:cNvSpPr>
            <a:spLocks noGrp="1"/>
          </p:cNvSpPr>
          <p:nvPr>
            <p:ph idx="1"/>
          </p:nvPr>
        </p:nvSpPr>
        <p:spPr/>
        <p:txBody>
          <a:bodyPr>
            <a:normAutofit fontScale="92500" lnSpcReduction="10000"/>
          </a:bodyPr>
          <a:lstStyle/>
          <a:p>
            <a:r>
              <a:rPr lang="en-US" sz="2000" dirty="0">
                <a:solidFill>
                  <a:schemeClr val="tx2">
                    <a:lumMod val="75000"/>
                  </a:schemeClr>
                </a:solidFill>
                <a:latin typeface="Manita Px"/>
              </a:rPr>
              <a:t>Before the age of 5, it takes less time, intensity, and repetition to organize the developing neural systems than it does to reorganize already-developed neural systems</a:t>
            </a:r>
          </a:p>
          <a:p>
            <a:endParaRPr lang="en-US" sz="2000" dirty="0">
              <a:solidFill>
                <a:schemeClr val="tx2">
                  <a:lumMod val="75000"/>
                </a:schemeClr>
              </a:solidFill>
              <a:latin typeface="Manita Px"/>
            </a:endParaRPr>
          </a:p>
          <a:p>
            <a:r>
              <a:rPr lang="en-US" sz="2000" dirty="0">
                <a:solidFill>
                  <a:schemeClr val="tx2">
                    <a:lumMod val="75000"/>
                  </a:schemeClr>
                </a:solidFill>
                <a:latin typeface="Manita Px"/>
              </a:rPr>
              <a:t>Significant  adversity can produce physiological disruptions or biological “memories” that can undermine the development of the body’s stress response systems and affect the developing, brain, cardiovascular system, immune system and metabolic regulatory controls</a:t>
            </a:r>
          </a:p>
          <a:p>
            <a:endParaRPr lang="en-US" sz="2000" dirty="0">
              <a:solidFill>
                <a:schemeClr val="tx2">
                  <a:lumMod val="75000"/>
                </a:schemeClr>
              </a:solidFill>
              <a:latin typeface="Manita Px"/>
            </a:endParaRPr>
          </a:p>
          <a:p>
            <a:r>
              <a:rPr lang="en-US" sz="2000" dirty="0">
                <a:solidFill>
                  <a:schemeClr val="tx2">
                    <a:lumMod val="75000"/>
                  </a:schemeClr>
                </a:solidFill>
                <a:latin typeface="Manita Px"/>
              </a:rPr>
              <a:t>Early events affects all aspects of a child’s development</a:t>
            </a:r>
          </a:p>
          <a:p>
            <a:endParaRPr lang="en-US" sz="2000" dirty="0">
              <a:solidFill>
                <a:schemeClr val="tx2">
                  <a:lumMod val="75000"/>
                </a:schemeClr>
              </a:solidFill>
              <a:latin typeface="Manita Px"/>
            </a:endParaRPr>
          </a:p>
          <a:p>
            <a:r>
              <a:rPr lang="en-US" sz="2000" dirty="0">
                <a:solidFill>
                  <a:schemeClr val="tx2">
                    <a:lumMod val="75000"/>
                  </a:schemeClr>
                </a:solidFill>
                <a:latin typeface="Manita Px"/>
              </a:rPr>
              <a:t>First 1,000 days of life have a profound impact on brain development</a:t>
            </a:r>
          </a:p>
          <a:p>
            <a:endParaRPr lang="en-US" sz="2000" dirty="0">
              <a:solidFill>
                <a:schemeClr val="tx2">
                  <a:lumMod val="75000"/>
                </a:schemeClr>
              </a:solidFill>
              <a:latin typeface="Manita Px"/>
            </a:endParaRPr>
          </a:p>
          <a:p>
            <a:endParaRPr lang="en-US" sz="2000" dirty="0">
              <a:solidFill>
                <a:schemeClr val="tx2">
                  <a:lumMod val="75000"/>
                </a:schemeClr>
              </a:solidFill>
              <a:latin typeface="Manita Px"/>
            </a:endParaRPr>
          </a:p>
          <a:p>
            <a:pPr marL="0" indent="0">
              <a:buNone/>
            </a:pPr>
            <a:endParaRPr lang="en-US" sz="2000" dirty="0">
              <a:solidFill>
                <a:schemeClr val="tx2">
                  <a:lumMod val="75000"/>
                </a:schemeClr>
              </a:solidFill>
              <a:latin typeface="Manita Px"/>
            </a:endParaRPr>
          </a:p>
          <a:p>
            <a:pPr lvl="0"/>
            <a:endParaRPr lang="en-AU" dirty="0"/>
          </a:p>
        </p:txBody>
      </p:sp>
    </p:spTree>
    <p:extLst>
      <p:ext uri="{BB962C8B-B14F-4D97-AF65-F5344CB8AC3E}">
        <p14:creationId xmlns:p14="http://schemas.microsoft.com/office/powerpoint/2010/main" val="1496374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Milestones: 3</a:t>
            </a:r>
            <a:r>
              <a:rPr lang="en-US" baseline="30000" dirty="0">
                <a:solidFill>
                  <a:srgbClr val="4F81BD"/>
                </a:solidFill>
                <a:latin typeface="Manita Px"/>
                <a:cs typeface="Manita Px"/>
              </a:rPr>
              <a:t>rd</a:t>
            </a:r>
            <a:r>
              <a:rPr lang="en-US" dirty="0">
                <a:solidFill>
                  <a:srgbClr val="4F81BD"/>
                </a:solidFill>
                <a:latin typeface="Manita Px"/>
                <a:cs typeface="Manita Px"/>
              </a:rPr>
              <a:t> graders</a:t>
            </a:r>
          </a:p>
        </p:txBody>
      </p:sp>
      <p:pic>
        <p:nvPicPr>
          <p:cNvPr id="5122" name="Picture 2" descr="C:\Users\Dohmhuser\AppData\Local\Microsoft\Windows\Temporary Internet Files\Content.IE5\PY69I5P5\8059198397_f441765e6a_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75" y="1600200"/>
            <a:ext cx="5200650"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67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Physical Milestones: 3</a:t>
            </a:r>
            <a:r>
              <a:rPr lang="en-US" baseline="30000" dirty="0">
                <a:solidFill>
                  <a:srgbClr val="4F81BD"/>
                </a:solidFill>
                <a:latin typeface="Manita Px"/>
                <a:cs typeface="Manita Px"/>
              </a:rPr>
              <a:t>rd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lnSpcReduction="10000"/>
          </a:bodyPr>
          <a:lstStyle/>
          <a:p>
            <a:r>
              <a:rPr lang="en-US" sz="2600" dirty="0">
                <a:solidFill>
                  <a:schemeClr val="tx2">
                    <a:lumMod val="75000"/>
                  </a:schemeClr>
                </a:solidFill>
                <a:latin typeface="Manita Px"/>
              </a:rPr>
              <a:t>Usually full of energy for a short burst, and then tire easily</a:t>
            </a:r>
          </a:p>
          <a:p>
            <a:r>
              <a:rPr lang="en-US" sz="2600" dirty="0">
                <a:solidFill>
                  <a:schemeClr val="tx2">
                    <a:lumMod val="75000"/>
                  </a:schemeClr>
                </a:solidFill>
                <a:latin typeface="Manita Px"/>
              </a:rPr>
              <a:t>Having improving hand-eye coordination and fine motor skills</a:t>
            </a:r>
          </a:p>
          <a:p>
            <a:r>
              <a:rPr lang="en-US" sz="2600" dirty="0">
                <a:solidFill>
                  <a:schemeClr val="tx2">
                    <a:lumMod val="75000"/>
                  </a:schemeClr>
                </a:solidFill>
                <a:latin typeface="Manita Px"/>
              </a:rPr>
              <a:t>Can focus on things near and far</a:t>
            </a:r>
          </a:p>
          <a:p>
            <a:r>
              <a:rPr lang="en-US" sz="2600" dirty="0">
                <a:solidFill>
                  <a:schemeClr val="tx2">
                    <a:lumMod val="75000"/>
                  </a:schemeClr>
                </a:solidFill>
                <a:latin typeface="Manita Px"/>
              </a:rPr>
              <a:t>Developing greater coordination, muscle strength, balance, stigma</a:t>
            </a:r>
          </a:p>
          <a:p>
            <a:r>
              <a:rPr lang="en-US" sz="2600" dirty="0">
                <a:solidFill>
                  <a:schemeClr val="tx2">
                    <a:lumMod val="75000"/>
                  </a:schemeClr>
                </a:solidFill>
                <a:latin typeface="Manita Px"/>
              </a:rPr>
              <a:t>Ability to run, jump, kick and catch a ball greatly improves</a:t>
            </a:r>
          </a:p>
          <a:p>
            <a:pPr marL="0" indent="0">
              <a:buNone/>
            </a:pPr>
            <a:endParaRPr lang="en-US" dirty="0"/>
          </a:p>
          <a:p>
            <a:endParaRPr lang="en-US" dirty="0"/>
          </a:p>
        </p:txBody>
      </p:sp>
    </p:spTree>
    <p:extLst>
      <p:ext uri="{BB962C8B-B14F-4D97-AF65-F5344CB8AC3E}">
        <p14:creationId xmlns:p14="http://schemas.microsoft.com/office/powerpoint/2010/main" val="2593958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Cognitive Milestones: 3</a:t>
            </a:r>
            <a:r>
              <a:rPr lang="en-US" baseline="30000" dirty="0">
                <a:solidFill>
                  <a:srgbClr val="4F81BD"/>
                </a:solidFill>
                <a:latin typeface="Manita Px"/>
                <a:cs typeface="Manita Px"/>
              </a:rPr>
              <a:t>rd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fontScale="92500" lnSpcReduction="10000"/>
          </a:bodyPr>
          <a:lstStyle/>
          <a:p>
            <a:pPr lvl="0"/>
            <a:r>
              <a:rPr lang="en-AU" sz="2600" dirty="0">
                <a:solidFill>
                  <a:schemeClr val="tx2">
                    <a:lumMod val="75000"/>
                  </a:schemeClr>
                </a:solidFill>
                <a:latin typeface="Manita Px"/>
              </a:rPr>
              <a:t>Will start to organize and sort assignments, objects </a:t>
            </a:r>
          </a:p>
          <a:p>
            <a:pPr lvl="0"/>
            <a:r>
              <a:rPr lang="en-AU" sz="2600" dirty="0">
                <a:solidFill>
                  <a:schemeClr val="tx2">
                    <a:lumMod val="75000"/>
                  </a:schemeClr>
                </a:solidFill>
                <a:latin typeface="Manita Px"/>
              </a:rPr>
              <a:t>Usually care about process and product; eager for approval of adults</a:t>
            </a:r>
          </a:p>
          <a:p>
            <a:pPr lvl="0"/>
            <a:r>
              <a:rPr lang="en-AU" sz="2600" dirty="0">
                <a:solidFill>
                  <a:schemeClr val="tx2">
                    <a:lumMod val="75000"/>
                  </a:schemeClr>
                </a:solidFill>
                <a:latin typeface="Manita Px"/>
              </a:rPr>
              <a:t>Increasing interested in logic, classification, and how things work</a:t>
            </a:r>
          </a:p>
          <a:p>
            <a:pPr lvl="0"/>
            <a:r>
              <a:rPr lang="en-AU" sz="2600" dirty="0">
                <a:solidFill>
                  <a:schemeClr val="tx2">
                    <a:lumMod val="75000"/>
                  </a:schemeClr>
                </a:solidFill>
                <a:latin typeface="Manita Px"/>
              </a:rPr>
              <a:t>Can discuss topic in a deeper level, can clarify information</a:t>
            </a:r>
          </a:p>
          <a:p>
            <a:pPr lvl="0"/>
            <a:r>
              <a:rPr lang="en-AU" sz="2600" dirty="0">
                <a:solidFill>
                  <a:schemeClr val="tx2">
                    <a:lumMod val="75000"/>
                  </a:schemeClr>
                </a:solidFill>
                <a:latin typeface="Manita Px"/>
              </a:rPr>
              <a:t>Can now start to predict events that may happen</a:t>
            </a:r>
          </a:p>
          <a:p>
            <a:pPr lvl="0"/>
            <a:r>
              <a:rPr lang="en-AU" sz="2600" dirty="0">
                <a:solidFill>
                  <a:schemeClr val="tx2">
                    <a:lumMod val="75000"/>
                  </a:schemeClr>
                </a:solidFill>
                <a:latin typeface="Manita Px"/>
              </a:rPr>
              <a:t>Grasp the understanding of algebra, how to calculate money, measure, length, graphs and lines</a:t>
            </a:r>
          </a:p>
          <a:p>
            <a:pPr lvl="0"/>
            <a:endParaRPr lang="en-AU" dirty="0"/>
          </a:p>
        </p:txBody>
      </p:sp>
    </p:spTree>
    <p:extLst>
      <p:ext uri="{BB962C8B-B14F-4D97-AF65-F5344CB8AC3E}">
        <p14:creationId xmlns:p14="http://schemas.microsoft.com/office/powerpoint/2010/main" val="1032367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Language/ Communication Milestone: 3</a:t>
            </a:r>
            <a:r>
              <a:rPr lang="en-US" baseline="30000" dirty="0">
                <a:solidFill>
                  <a:srgbClr val="4F81BD"/>
                </a:solidFill>
                <a:latin typeface="Manita Px"/>
                <a:cs typeface="Manita Px"/>
              </a:rPr>
              <a:t>rd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a:bodyPr>
          <a:lstStyle/>
          <a:p>
            <a:r>
              <a:rPr lang="en-AU" sz="2400" dirty="0">
                <a:solidFill>
                  <a:schemeClr val="tx2">
                    <a:lumMod val="75000"/>
                  </a:schemeClr>
                </a:solidFill>
                <a:latin typeface="Manita Px"/>
              </a:rPr>
              <a:t>Vocabulary is growing quickly, love to talk and share ideas</a:t>
            </a:r>
          </a:p>
          <a:p>
            <a:endParaRPr lang="en-AU" sz="2400" dirty="0">
              <a:solidFill>
                <a:schemeClr val="tx2">
                  <a:lumMod val="75000"/>
                </a:schemeClr>
              </a:solidFill>
              <a:latin typeface="Manita Px"/>
            </a:endParaRPr>
          </a:p>
          <a:p>
            <a:r>
              <a:rPr lang="en-AU" sz="2400" dirty="0">
                <a:solidFill>
                  <a:schemeClr val="tx2">
                    <a:lumMod val="75000"/>
                  </a:schemeClr>
                </a:solidFill>
                <a:latin typeface="Manita Px"/>
              </a:rPr>
              <a:t>Tend to exaggerate</a:t>
            </a:r>
          </a:p>
          <a:p>
            <a:endParaRPr lang="en-AU" sz="2400" dirty="0">
              <a:solidFill>
                <a:schemeClr val="tx2">
                  <a:lumMod val="75000"/>
                </a:schemeClr>
              </a:solidFill>
              <a:latin typeface="Manita Px"/>
            </a:endParaRPr>
          </a:p>
          <a:p>
            <a:r>
              <a:rPr lang="en-AU" sz="2400" dirty="0">
                <a:solidFill>
                  <a:schemeClr val="tx2">
                    <a:lumMod val="75000"/>
                  </a:schemeClr>
                </a:solidFill>
                <a:latin typeface="Manita Px"/>
              </a:rPr>
              <a:t>Tend to listen well, but have to many ideas that they may not remember what they heard</a:t>
            </a:r>
          </a:p>
          <a:p>
            <a:endParaRPr lang="en-AU" dirty="0"/>
          </a:p>
        </p:txBody>
      </p:sp>
    </p:spTree>
    <p:extLst>
      <p:ext uri="{BB962C8B-B14F-4D97-AF65-F5344CB8AC3E}">
        <p14:creationId xmlns:p14="http://schemas.microsoft.com/office/powerpoint/2010/main" val="365508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Social &amp; Emotional Milestones: 3</a:t>
            </a:r>
            <a:r>
              <a:rPr lang="en-US" baseline="30000" dirty="0">
                <a:solidFill>
                  <a:srgbClr val="4F81BD"/>
                </a:solidFill>
                <a:latin typeface="Manita Px"/>
                <a:cs typeface="Manita Px"/>
              </a:rPr>
              <a:t>rd</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a:bodyPr>
          <a:lstStyle/>
          <a:p>
            <a:r>
              <a:rPr lang="en-AU" sz="2400" dirty="0">
                <a:solidFill>
                  <a:schemeClr val="tx2">
                    <a:lumMod val="75000"/>
                  </a:schemeClr>
                </a:solidFill>
                <a:latin typeface="Manita Px"/>
              </a:rPr>
              <a:t>Enjoy working and socializing in groups</a:t>
            </a:r>
          </a:p>
          <a:p>
            <a:r>
              <a:rPr lang="en-AU" sz="2400" dirty="0">
                <a:solidFill>
                  <a:schemeClr val="tx2">
                    <a:lumMod val="75000"/>
                  </a:schemeClr>
                </a:solidFill>
                <a:latin typeface="Manita Px"/>
              </a:rPr>
              <a:t>Adjust well to change</a:t>
            </a:r>
          </a:p>
          <a:p>
            <a:r>
              <a:rPr lang="en-AU" sz="2400" dirty="0">
                <a:solidFill>
                  <a:schemeClr val="tx2">
                    <a:lumMod val="75000"/>
                  </a:schemeClr>
                </a:solidFill>
                <a:latin typeface="Manita Px"/>
              </a:rPr>
              <a:t>Enjoy larger friendship groups, preferably with same gender friends</a:t>
            </a:r>
          </a:p>
          <a:p>
            <a:r>
              <a:rPr lang="en-AU" sz="2400" dirty="0">
                <a:solidFill>
                  <a:schemeClr val="tx2">
                    <a:lumMod val="75000"/>
                  </a:schemeClr>
                </a:solidFill>
                <a:latin typeface="Manita Px"/>
              </a:rPr>
              <a:t>Willing to take risks; usually recover quickly from mistakes and problems</a:t>
            </a:r>
          </a:p>
          <a:p>
            <a:r>
              <a:rPr lang="en-AU" sz="2400" dirty="0">
                <a:solidFill>
                  <a:schemeClr val="tx2">
                    <a:lumMod val="75000"/>
                  </a:schemeClr>
                </a:solidFill>
                <a:latin typeface="Manita Px"/>
              </a:rPr>
              <a:t>Concerned with fairness and justice; often argues and complains about fairness issues</a:t>
            </a:r>
          </a:p>
        </p:txBody>
      </p:sp>
    </p:spTree>
    <p:extLst>
      <p:ext uri="{BB962C8B-B14F-4D97-AF65-F5344CB8AC3E}">
        <p14:creationId xmlns:p14="http://schemas.microsoft.com/office/powerpoint/2010/main" val="3331598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Milestones: 4</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pic>
        <p:nvPicPr>
          <p:cNvPr id="6146" name="Picture 2" descr="C:\Users\Dohmhuser\AppData\Local\Microsoft\Windows\Temporary Internet Files\Content.IE5\CERDMAKK\6950053098_2bbbba4ec0_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75" y="1600200"/>
            <a:ext cx="5200650"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425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Physical Milestone: 4</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a:bodyPr>
          <a:lstStyle/>
          <a:p>
            <a:r>
              <a:rPr lang="en-US" sz="2400" dirty="0">
                <a:solidFill>
                  <a:schemeClr val="tx2">
                    <a:lumMod val="75000"/>
                  </a:schemeClr>
                </a:solidFill>
                <a:latin typeface="Manita Px"/>
              </a:rPr>
              <a:t>Have an increased appetite and need more sleep </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Use one hand and foot much better than the other (“Right/left dominance” starts at around age 7 and is set around fourth or fifth grade.)</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Show improvement in </a:t>
            </a:r>
            <a:r>
              <a:rPr lang="en-US" sz="2400" dirty="0">
                <a:solidFill>
                  <a:schemeClr val="tx2">
                    <a:lumMod val="75000"/>
                  </a:schemeClr>
                </a:solidFill>
                <a:latin typeface="Manita Px"/>
                <a:hlinkClick r:id="rId2"/>
              </a:rPr>
              <a:t>handwriting</a:t>
            </a:r>
            <a:r>
              <a:rPr lang="en-US" sz="2400" dirty="0">
                <a:solidFill>
                  <a:schemeClr val="tx2">
                    <a:lumMod val="75000"/>
                  </a:schemeClr>
                </a:solidFill>
                <a:latin typeface="Manita Px"/>
              </a:rPr>
              <a:t> and the ability to use tools</a:t>
            </a:r>
          </a:p>
          <a:p>
            <a:endParaRPr lang="en-US" dirty="0">
              <a:solidFill>
                <a:schemeClr val="tx2">
                  <a:lumMod val="75000"/>
                </a:schemeClr>
              </a:solidFill>
              <a:latin typeface="Manita Px"/>
            </a:endParaRPr>
          </a:p>
        </p:txBody>
      </p:sp>
    </p:spTree>
    <p:extLst>
      <p:ext uri="{BB962C8B-B14F-4D97-AF65-F5344CB8AC3E}">
        <p14:creationId xmlns:p14="http://schemas.microsoft.com/office/powerpoint/2010/main" val="3407968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Cognitive Milestone: 4</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lnSpcReduction="10000"/>
          </a:bodyPr>
          <a:lstStyle/>
          <a:p>
            <a:r>
              <a:rPr lang="en-US" sz="2400" dirty="0">
                <a:solidFill>
                  <a:schemeClr val="tx2">
                    <a:lumMod val="75000"/>
                  </a:schemeClr>
                </a:solidFill>
                <a:latin typeface="Manita Px"/>
              </a:rPr>
              <a:t>Realize that thoughts are private and that people see others differently than they see themselves</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Start predicting the consequences of an action</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Can argue more than just one side of an issue (Discover ways to </a:t>
            </a:r>
            <a:r>
              <a:rPr lang="en-US" sz="2400" dirty="0">
                <a:solidFill>
                  <a:schemeClr val="tx2">
                    <a:lumMod val="75000"/>
                  </a:schemeClr>
                </a:solidFill>
                <a:latin typeface="Manita Px"/>
                <a:hlinkClick r:id="rId2"/>
              </a:rPr>
              <a:t>help your child learn to self-advocate</a:t>
            </a:r>
            <a:r>
              <a:rPr lang="en-US" sz="2400" dirty="0">
                <a:solidFill>
                  <a:schemeClr val="tx2">
                    <a:lumMod val="75000"/>
                  </a:schemeClr>
                </a:solidFill>
                <a:latin typeface="Manita Px"/>
              </a:rPr>
              <a:t>, not just argue.)</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Use of social media starts really developing</a:t>
            </a:r>
          </a:p>
          <a:p>
            <a:pPr lvl="0"/>
            <a:endParaRPr lang="en-AU" dirty="0"/>
          </a:p>
        </p:txBody>
      </p:sp>
    </p:spTree>
    <p:extLst>
      <p:ext uri="{BB962C8B-B14F-4D97-AF65-F5344CB8AC3E}">
        <p14:creationId xmlns:p14="http://schemas.microsoft.com/office/powerpoint/2010/main" val="2261849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Social &amp; Emotional Milestones: 4</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a:bodyPr>
          <a:lstStyle/>
          <a:p>
            <a:r>
              <a:rPr lang="en-US" sz="2400" dirty="0">
                <a:solidFill>
                  <a:schemeClr val="tx2">
                    <a:lumMod val="75000"/>
                  </a:schemeClr>
                </a:solidFill>
                <a:latin typeface="Manita Px"/>
              </a:rPr>
              <a:t>Have a first crush or pretend to have crushes to fit in with peers</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Test limits; try to figure out which rules are negotiable and which are not</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Are increasingly independent from family and have a growing interest in their friends</a:t>
            </a:r>
          </a:p>
          <a:p>
            <a:endParaRPr lang="en-US" dirty="0">
              <a:solidFill>
                <a:schemeClr val="tx2">
                  <a:lumMod val="75000"/>
                </a:schemeClr>
              </a:solidFill>
              <a:latin typeface="Manita Px"/>
            </a:endParaRPr>
          </a:p>
          <a:p>
            <a:pPr lvl="0"/>
            <a:endParaRPr lang="en-AU" dirty="0"/>
          </a:p>
        </p:txBody>
      </p:sp>
    </p:spTree>
    <p:extLst>
      <p:ext uri="{BB962C8B-B14F-4D97-AF65-F5344CB8AC3E}">
        <p14:creationId xmlns:p14="http://schemas.microsoft.com/office/powerpoint/2010/main" val="1000874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latin typeface="Manita Px"/>
              </a:rPr>
              <a:t>4</a:t>
            </a:r>
            <a:r>
              <a:rPr lang="en-US" baseline="30000" dirty="0">
                <a:solidFill>
                  <a:srgbClr val="0070C0"/>
                </a:solidFill>
                <a:latin typeface="Manita Px"/>
              </a:rPr>
              <a:t>th</a:t>
            </a:r>
            <a:r>
              <a:rPr lang="en-US" dirty="0">
                <a:solidFill>
                  <a:srgbClr val="0070C0"/>
                </a:solidFill>
                <a:latin typeface="Manita Px"/>
              </a:rPr>
              <a:t> grade Video Writing</a:t>
            </a:r>
          </a:p>
        </p:txBody>
      </p:sp>
      <p:sp>
        <p:nvSpPr>
          <p:cNvPr id="3" name="Content Placeholder 2"/>
          <p:cNvSpPr>
            <a:spLocks noGrp="1"/>
          </p:cNvSpPr>
          <p:nvPr>
            <p:ph idx="1"/>
          </p:nvPr>
        </p:nvSpPr>
        <p:spPr/>
        <p:txBody>
          <a:bodyPr/>
          <a:lstStyle/>
          <a:p>
            <a:r>
              <a:rPr lang="en-US" dirty="0">
                <a:hlinkClick r:id="rId2"/>
              </a:rPr>
              <a:t>https://www.understood.org/en/learning-attention-issues/signs-symptoms/age-by-age-learning-skills/video-what-fourth-grade-writing-looks-like</a:t>
            </a:r>
            <a:endParaRPr lang="en-US" dirty="0"/>
          </a:p>
          <a:p>
            <a:r>
              <a:rPr lang="en-US" dirty="0">
                <a:hlinkClick r:id="rId3"/>
              </a:rPr>
              <a:t>https://www.youtube.com/watch?v=cS0R0n_D_vI</a:t>
            </a:r>
            <a:endParaRPr lang="en-US" dirty="0"/>
          </a:p>
        </p:txBody>
      </p:sp>
    </p:spTree>
    <p:extLst>
      <p:ext uri="{BB962C8B-B14F-4D97-AF65-F5344CB8AC3E}">
        <p14:creationId xmlns:p14="http://schemas.microsoft.com/office/powerpoint/2010/main" val="316533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solidFill>
                <a:srgbClr val="4F81BD"/>
              </a:solidFill>
              <a:latin typeface="Manita Px"/>
              <a:cs typeface="Manita Px"/>
            </a:endParaRPr>
          </a:p>
        </p:txBody>
      </p:sp>
      <p:pic>
        <p:nvPicPr>
          <p:cNvPr id="4" name="Picture 2" descr="C:\Users\jfaletti\Desktop\Brain Image.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96560" y="2015332"/>
            <a:ext cx="2090365" cy="15351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faletti\Desktop\Brain Imag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83541" y="1415647"/>
            <a:ext cx="3940629" cy="289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89347" y="3889332"/>
            <a:ext cx="2417523" cy="923330"/>
          </a:xfrm>
          <a:prstGeom prst="rect">
            <a:avLst/>
          </a:prstGeom>
        </p:spPr>
        <p:txBody>
          <a:bodyPr wrap="square">
            <a:spAutoFit/>
          </a:bodyPr>
          <a:lstStyle/>
          <a:p>
            <a:pPr algn="ctr"/>
            <a:r>
              <a:rPr lang="en-US" altLang="en-US" dirty="0">
                <a:solidFill>
                  <a:schemeClr val="tx2">
                    <a:lumMod val="75000"/>
                  </a:schemeClr>
                </a:solidFill>
                <a:latin typeface="Manita Px"/>
                <a:ea typeface="ＭＳ Ｐゴシック" pitchFamily="-101" charset="-128"/>
              </a:rPr>
              <a:t>Newborn Brain</a:t>
            </a:r>
            <a:br>
              <a:rPr lang="en-US" altLang="en-US" dirty="0">
                <a:solidFill>
                  <a:schemeClr val="tx2">
                    <a:lumMod val="75000"/>
                  </a:schemeClr>
                </a:solidFill>
                <a:latin typeface="Manita Px"/>
                <a:ea typeface="ＭＳ Ｐゴシック" pitchFamily="-101" charset="-128"/>
              </a:rPr>
            </a:br>
            <a:r>
              <a:rPr lang="en-US" altLang="en-US" dirty="0">
                <a:solidFill>
                  <a:schemeClr val="tx2">
                    <a:lumMod val="75000"/>
                  </a:schemeClr>
                </a:solidFill>
                <a:latin typeface="Manita Px"/>
                <a:ea typeface="ＭＳ Ｐゴシック" pitchFamily="-101" charset="-128"/>
              </a:rPr>
              <a:t>Average Weight</a:t>
            </a:r>
          </a:p>
          <a:p>
            <a:pPr algn="ctr"/>
            <a:r>
              <a:rPr lang="en-US" altLang="en-US" dirty="0">
                <a:solidFill>
                  <a:schemeClr val="tx2">
                    <a:lumMod val="75000"/>
                  </a:schemeClr>
                </a:solidFill>
                <a:latin typeface="Manita Px"/>
                <a:ea typeface="ＭＳ Ｐゴシック" pitchFamily="-101" charset="-128"/>
              </a:rPr>
              <a:t>333 grams/ .73 </a:t>
            </a:r>
            <a:r>
              <a:rPr lang="en-US" altLang="en-US" dirty="0" err="1">
                <a:solidFill>
                  <a:schemeClr val="tx2">
                    <a:lumMod val="75000"/>
                  </a:schemeClr>
                </a:solidFill>
                <a:latin typeface="Manita Px"/>
                <a:ea typeface="ＭＳ Ｐゴシック" pitchFamily="-101" charset="-128"/>
              </a:rPr>
              <a:t>lbs</a:t>
            </a:r>
            <a:endParaRPr lang="en-US" altLang="en-US" sz="2000" dirty="0">
              <a:solidFill>
                <a:schemeClr val="tx2">
                  <a:lumMod val="75000"/>
                </a:schemeClr>
              </a:solidFill>
              <a:latin typeface="Manita Px"/>
              <a:ea typeface="ＭＳ Ｐゴシック" pitchFamily="-101" charset="-128"/>
            </a:endParaRPr>
          </a:p>
        </p:txBody>
      </p:sp>
      <p:sp>
        <p:nvSpPr>
          <p:cNvPr id="7" name="Rectangle 6"/>
          <p:cNvSpPr/>
          <p:nvPr/>
        </p:nvSpPr>
        <p:spPr>
          <a:xfrm>
            <a:off x="5173249" y="4144781"/>
            <a:ext cx="2943617" cy="923330"/>
          </a:xfrm>
          <a:prstGeom prst="rect">
            <a:avLst/>
          </a:prstGeom>
        </p:spPr>
        <p:txBody>
          <a:bodyPr wrap="square">
            <a:spAutoFit/>
          </a:bodyPr>
          <a:lstStyle/>
          <a:p>
            <a:pPr algn="ctr"/>
            <a:r>
              <a:rPr lang="en-US" altLang="en-US" dirty="0">
                <a:solidFill>
                  <a:schemeClr val="tx2">
                    <a:lumMod val="50000"/>
                  </a:schemeClr>
                </a:solidFill>
                <a:latin typeface="Manita Px"/>
                <a:ea typeface="ＭＳ Ｐゴシック" pitchFamily="-101" charset="-128"/>
              </a:rPr>
              <a:t>2 Year Old’s Brain</a:t>
            </a:r>
            <a:br>
              <a:rPr lang="en-US" altLang="en-US" dirty="0">
                <a:solidFill>
                  <a:schemeClr val="tx2">
                    <a:lumMod val="50000"/>
                  </a:schemeClr>
                </a:solidFill>
                <a:latin typeface="Manita Px"/>
                <a:ea typeface="ＭＳ Ｐゴシック" pitchFamily="-101" charset="-128"/>
              </a:rPr>
            </a:br>
            <a:r>
              <a:rPr lang="en-US" altLang="en-US" dirty="0">
                <a:solidFill>
                  <a:schemeClr val="tx2">
                    <a:lumMod val="50000"/>
                  </a:schemeClr>
                </a:solidFill>
                <a:latin typeface="Manita Px"/>
                <a:ea typeface="ＭＳ Ｐゴシック" pitchFamily="-101" charset="-128"/>
              </a:rPr>
              <a:t>Average Weight</a:t>
            </a:r>
          </a:p>
          <a:p>
            <a:pPr algn="ctr"/>
            <a:r>
              <a:rPr lang="en-US" altLang="en-US" dirty="0">
                <a:solidFill>
                  <a:schemeClr val="tx2">
                    <a:lumMod val="50000"/>
                  </a:schemeClr>
                </a:solidFill>
                <a:latin typeface="Manita Px"/>
                <a:ea typeface="ＭＳ Ｐゴシック" pitchFamily="-101" charset="-128"/>
              </a:rPr>
              <a:t>999 grams/ 2.2 </a:t>
            </a:r>
            <a:r>
              <a:rPr lang="en-US" altLang="en-US" dirty="0" err="1">
                <a:solidFill>
                  <a:schemeClr val="tx2">
                    <a:lumMod val="50000"/>
                  </a:schemeClr>
                </a:solidFill>
                <a:latin typeface="Manita Px"/>
                <a:ea typeface="ＭＳ Ｐゴシック" pitchFamily="-101" charset="-128"/>
              </a:rPr>
              <a:t>lbs</a:t>
            </a:r>
            <a:endParaRPr lang="en-US" altLang="en-US" sz="2000" dirty="0">
              <a:solidFill>
                <a:schemeClr val="tx2">
                  <a:lumMod val="50000"/>
                </a:schemeClr>
              </a:solidFill>
              <a:latin typeface="Manita Px"/>
              <a:ea typeface="ＭＳ Ｐゴシック" pitchFamily="-101" charset="-128"/>
            </a:endParaRPr>
          </a:p>
        </p:txBody>
      </p:sp>
    </p:spTree>
    <p:extLst>
      <p:ext uri="{BB962C8B-B14F-4D97-AF65-F5344CB8AC3E}">
        <p14:creationId xmlns:p14="http://schemas.microsoft.com/office/powerpoint/2010/main" val="1650144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Milestones: 5</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sp>
        <p:nvSpPr>
          <p:cNvPr id="3" name="Content Placeholder 2"/>
          <p:cNvSpPr>
            <a:spLocks noGrp="1"/>
          </p:cNvSpPr>
          <p:nvPr>
            <p:ph idx="1"/>
          </p:nvPr>
        </p:nvSpPr>
        <p:spPr/>
        <p:txBody>
          <a:bodyPr/>
          <a:lstStyle/>
          <a:p>
            <a:endParaRPr lang="en-US" dirty="0"/>
          </a:p>
        </p:txBody>
      </p:sp>
      <p:pic>
        <p:nvPicPr>
          <p:cNvPr id="7171" name="Picture 3" descr="C:\Users\Dohmhuser\AppData\Local\Microsoft\Windows\Temporary Internet Files\Content.IE5\SLAX6222\20170928_1005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488" y="1270804"/>
            <a:ext cx="2367224" cy="420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14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Physical Milestone: 5</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lnSpcReduction="10000"/>
          </a:bodyPr>
          <a:lstStyle/>
          <a:p>
            <a:r>
              <a:rPr lang="en-US" sz="2400" dirty="0">
                <a:solidFill>
                  <a:schemeClr val="tx2">
                    <a:lumMod val="75000"/>
                  </a:schemeClr>
                </a:solidFill>
                <a:latin typeface="Manita Px"/>
              </a:rPr>
              <a:t>Have an increased appetite and need more sleep </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Develop </a:t>
            </a:r>
            <a:r>
              <a:rPr lang="en-US" sz="2400" dirty="0">
                <a:solidFill>
                  <a:schemeClr val="tx2">
                    <a:lumMod val="75000"/>
                  </a:schemeClr>
                </a:solidFill>
                <a:latin typeface="Manita Px"/>
                <a:hlinkClick r:id="rId3"/>
              </a:rPr>
              <a:t>hand-eye coordination</a:t>
            </a:r>
            <a:r>
              <a:rPr lang="en-US" sz="2400" dirty="0">
                <a:solidFill>
                  <a:schemeClr val="tx2">
                    <a:lumMod val="75000"/>
                  </a:schemeClr>
                </a:solidFill>
                <a:latin typeface="Manita Px"/>
              </a:rPr>
              <a:t> quickly (This also may be when you notice your child’s need for glasses.)</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Complain of growing pains or muscle cramps</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Start showing signs of puberty such as hair growth or oily skin; girls may have weight gain or redistribution and boys’ voices may start to change</a:t>
            </a:r>
          </a:p>
        </p:txBody>
      </p:sp>
    </p:spTree>
    <p:extLst>
      <p:ext uri="{BB962C8B-B14F-4D97-AF65-F5344CB8AC3E}">
        <p14:creationId xmlns:p14="http://schemas.microsoft.com/office/powerpoint/2010/main" val="2718608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Cognitive Milestone: 5</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sp>
        <p:nvSpPr>
          <p:cNvPr id="5" name="Content Placeholder 4"/>
          <p:cNvSpPr>
            <a:spLocks noGrp="1"/>
          </p:cNvSpPr>
          <p:nvPr>
            <p:ph idx="1"/>
          </p:nvPr>
        </p:nvSpPr>
        <p:spPr/>
        <p:txBody>
          <a:bodyPr>
            <a:normAutofit lnSpcReduction="10000"/>
          </a:bodyPr>
          <a:lstStyle/>
          <a:p>
            <a:r>
              <a:rPr lang="en-US" sz="2400" dirty="0">
                <a:solidFill>
                  <a:schemeClr val="tx2">
                    <a:lumMod val="75000"/>
                  </a:schemeClr>
                </a:solidFill>
                <a:latin typeface="Manita Px"/>
              </a:rPr>
              <a:t>Begin to use social media, friends and the news to get information and form opinions</a:t>
            </a: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Develop a better sense of responsibility; look out for younger siblings and </a:t>
            </a:r>
            <a:r>
              <a:rPr lang="en-US" sz="2400" dirty="0">
                <a:solidFill>
                  <a:schemeClr val="tx2">
                    <a:lumMod val="75000"/>
                  </a:schemeClr>
                </a:solidFill>
                <a:latin typeface="Manita Px"/>
                <a:hlinkClick r:id="rId3"/>
              </a:rPr>
              <a:t>help out around the house</a:t>
            </a:r>
            <a:endParaRPr lang="en-US" sz="2400" dirty="0">
              <a:solidFill>
                <a:schemeClr val="tx2">
                  <a:lumMod val="75000"/>
                </a:schemeClr>
              </a:solidFill>
              <a:latin typeface="Manita Px"/>
            </a:endParaRPr>
          </a:p>
          <a:p>
            <a:endParaRPr lang="en-US" sz="2400" dirty="0">
              <a:solidFill>
                <a:schemeClr val="tx2">
                  <a:lumMod val="75000"/>
                </a:schemeClr>
              </a:solidFill>
              <a:latin typeface="Manita Px"/>
            </a:endParaRPr>
          </a:p>
          <a:p>
            <a:r>
              <a:rPr lang="en-US" sz="2400" dirty="0">
                <a:solidFill>
                  <a:schemeClr val="tx2">
                    <a:lumMod val="75000"/>
                  </a:schemeClr>
                </a:solidFill>
                <a:latin typeface="Manita Px"/>
              </a:rPr>
              <a:t>Start understanding how things are connected; are able to understand the effects of climate change, for example, or how the behavior or mood of one person in the house can impact everyone else</a:t>
            </a:r>
          </a:p>
          <a:p>
            <a:pPr lvl="0"/>
            <a:endParaRPr lang="en-AU" dirty="0"/>
          </a:p>
        </p:txBody>
      </p:sp>
    </p:spTree>
    <p:extLst>
      <p:ext uri="{BB962C8B-B14F-4D97-AF65-F5344CB8AC3E}">
        <p14:creationId xmlns:p14="http://schemas.microsoft.com/office/powerpoint/2010/main" val="162039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fontScale="90000"/>
          </a:bodyPr>
          <a:lstStyle/>
          <a:p>
            <a:r>
              <a:rPr lang="en-US" dirty="0">
                <a:solidFill>
                  <a:srgbClr val="4F81BD"/>
                </a:solidFill>
                <a:latin typeface="Manita Px"/>
                <a:cs typeface="Manita Px"/>
              </a:rPr>
              <a:t>Social &amp; Emotional Milestones: 5</a:t>
            </a:r>
            <a:r>
              <a:rPr lang="en-US" baseline="30000" dirty="0">
                <a:solidFill>
                  <a:srgbClr val="4F81BD"/>
                </a:solidFill>
                <a:latin typeface="Manita Px"/>
                <a:cs typeface="Manita Px"/>
              </a:rPr>
              <a:t>th</a:t>
            </a:r>
            <a:r>
              <a:rPr lang="en-US" dirty="0">
                <a:solidFill>
                  <a:srgbClr val="4F81BD"/>
                </a:solidFill>
                <a:latin typeface="Manita Px"/>
                <a:cs typeface="Manita Px"/>
              </a:rPr>
              <a:t> graders</a:t>
            </a:r>
          </a:p>
        </p:txBody>
      </p:sp>
      <p:sp>
        <p:nvSpPr>
          <p:cNvPr id="5" name="Content Placeholder 4"/>
          <p:cNvSpPr>
            <a:spLocks noGrp="1"/>
          </p:cNvSpPr>
          <p:nvPr>
            <p:ph idx="1"/>
          </p:nvPr>
        </p:nvSpPr>
        <p:spPr>
          <a:xfrm>
            <a:off x="457200" y="1417638"/>
            <a:ext cx="8229600" cy="4082787"/>
          </a:xfrm>
        </p:spPr>
        <p:txBody>
          <a:bodyPr>
            <a:noAutofit/>
          </a:bodyPr>
          <a:lstStyle/>
          <a:p>
            <a:r>
              <a:rPr lang="en-US" sz="2400" dirty="0">
                <a:solidFill>
                  <a:schemeClr val="tx2">
                    <a:lumMod val="75000"/>
                  </a:schemeClr>
                </a:solidFill>
                <a:latin typeface="Manita Px"/>
              </a:rPr>
              <a:t>Are uncertain about puberty and changes to their bodies</a:t>
            </a:r>
          </a:p>
          <a:p>
            <a:r>
              <a:rPr lang="en-US" sz="2400" dirty="0">
                <a:solidFill>
                  <a:schemeClr val="tx2">
                    <a:lumMod val="75000"/>
                  </a:schemeClr>
                </a:solidFill>
                <a:latin typeface="Manita Px"/>
              </a:rPr>
              <a:t>Are insecure or have mood swings and struggle with </a:t>
            </a:r>
            <a:r>
              <a:rPr lang="en-US" sz="2400" dirty="0">
                <a:solidFill>
                  <a:schemeClr val="tx2">
                    <a:lumMod val="75000"/>
                  </a:schemeClr>
                </a:solidFill>
                <a:latin typeface="Manita Px"/>
                <a:hlinkClick r:id="rId2"/>
              </a:rPr>
              <a:t>self-esteem</a:t>
            </a:r>
            <a:r>
              <a:rPr lang="en-US" sz="2400" dirty="0">
                <a:solidFill>
                  <a:schemeClr val="tx2">
                    <a:lumMod val="75000"/>
                  </a:schemeClr>
                </a:solidFill>
                <a:latin typeface="Manita Px"/>
              </a:rPr>
              <a:t> (This tends to be more pronounced in girls.)</a:t>
            </a:r>
          </a:p>
          <a:p>
            <a:r>
              <a:rPr lang="en-US" sz="2400" dirty="0">
                <a:solidFill>
                  <a:schemeClr val="tx2">
                    <a:lumMod val="75000"/>
                  </a:schemeClr>
                </a:solidFill>
                <a:latin typeface="Manita Px"/>
              </a:rPr>
              <a:t>Test limits; try to figure out which rules are negotiable and which are not</a:t>
            </a:r>
          </a:p>
          <a:p>
            <a:r>
              <a:rPr lang="en-US" sz="2400" dirty="0">
                <a:solidFill>
                  <a:schemeClr val="tx2">
                    <a:lumMod val="75000"/>
                  </a:schemeClr>
                </a:solidFill>
                <a:latin typeface="Manita Px"/>
              </a:rPr>
              <a:t>Form stronger and more complex friendships. May face strong peer pressure and find it hard to resist if they struggle with self-esteem</a:t>
            </a:r>
          </a:p>
          <a:p>
            <a:r>
              <a:rPr lang="en-US" sz="2400" dirty="0">
                <a:solidFill>
                  <a:schemeClr val="tx2">
                    <a:lumMod val="75000"/>
                  </a:schemeClr>
                </a:solidFill>
                <a:latin typeface="Manita Px"/>
              </a:rPr>
              <a:t> Have a deeper understanding of how relationships with others can include more than just common interests</a:t>
            </a:r>
          </a:p>
        </p:txBody>
      </p:sp>
    </p:spTree>
    <p:extLst>
      <p:ext uri="{BB962C8B-B14F-4D97-AF65-F5344CB8AC3E}">
        <p14:creationId xmlns:p14="http://schemas.microsoft.com/office/powerpoint/2010/main" val="4159624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Manita Px"/>
              </a:rPr>
              <a:t>5</a:t>
            </a:r>
            <a:r>
              <a:rPr lang="en-US" baseline="30000" dirty="0">
                <a:solidFill>
                  <a:srgbClr val="00B0F0"/>
                </a:solidFill>
                <a:latin typeface="Manita Px"/>
              </a:rPr>
              <a:t>th</a:t>
            </a:r>
            <a:r>
              <a:rPr lang="en-US" dirty="0">
                <a:solidFill>
                  <a:srgbClr val="00B0F0"/>
                </a:solidFill>
                <a:latin typeface="Manita Px"/>
              </a:rPr>
              <a:t> grade Video Writing</a:t>
            </a:r>
          </a:p>
        </p:txBody>
      </p:sp>
      <p:sp>
        <p:nvSpPr>
          <p:cNvPr id="3" name="Content Placeholder 2"/>
          <p:cNvSpPr>
            <a:spLocks noGrp="1"/>
          </p:cNvSpPr>
          <p:nvPr>
            <p:ph idx="1"/>
          </p:nvPr>
        </p:nvSpPr>
        <p:spPr/>
        <p:txBody>
          <a:bodyPr/>
          <a:lstStyle/>
          <a:p>
            <a:r>
              <a:rPr lang="en-US" dirty="0">
                <a:hlinkClick r:id="rId2"/>
              </a:rPr>
              <a:t>https://www.understood.org/en/learning-attention-issues/signs-symptoms/age-by-age-learning-skills/video-what-fifth-grade-writing-looks-like</a:t>
            </a:r>
            <a:endParaRPr lang="en-US" dirty="0">
              <a:hlinkClick r:id="rId3"/>
            </a:endParaRPr>
          </a:p>
          <a:p>
            <a:r>
              <a:rPr lang="en-US" dirty="0">
                <a:hlinkClick r:id="rId3"/>
              </a:rPr>
              <a:t>https://www.youtube.com/watch?v=T0WUw4xNEwQ</a:t>
            </a:r>
            <a:endParaRPr lang="en-US" dirty="0"/>
          </a:p>
        </p:txBody>
      </p:sp>
    </p:spTree>
    <p:extLst>
      <p:ext uri="{BB962C8B-B14F-4D97-AF65-F5344CB8AC3E}">
        <p14:creationId xmlns:p14="http://schemas.microsoft.com/office/powerpoint/2010/main" val="2382795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5">
                    <a:lumMod val="75000"/>
                  </a:schemeClr>
                </a:solidFill>
              </a:rPr>
              <a:t>Questions?</a:t>
            </a:r>
            <a:br>
              <a:rPr lang="en-US" dirty="0">
                <a:solidFill>
                  <a:schemeClr val="accent5">
                    <a:lumMod val="75000"/>
                  </a:schemeClr>
                </a:solidFill>
              </a:rPr>
            </a:br>
            <a:r>
              <a:rPr lang="en-US" dirty="0">
                <a:solidFill>
                  <a:schemeClr val="accent5">
                    <a:lumMod val="75000"/>
                  </a:schemeClr>
                </a:solidFill>
              </a:rPr>
              <a:t>Thank you!</a:t>
            </a:r>
          </a:p>
        </p:txBody>
      </p:sp>
    </p:spTree>
    <p:extLst>
      <p:ext uri="{BB962C8B-B14F-4D97-AF65-F5344CB8AC3E}">
        <p14:creationId xmlns:p14="http://schemas.microsoft.com/office/powerpoint/2010/main" val="78024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F81BD"/>
                </a:solidFill>
                <a:latin typeface="Manita Px"/>
                <a:cs typeface="Manita Px"/>
              </a:rPr>
              <a:t>Environment Development (Nurture)</a:t>
            </a:r>
          </a:p>
        </p:txBody>
      </p:sp>
      <p:sp>
        <p:nvSpPr>
          <p:cNvPr id="3" name="Content Placeholder 2"/>
          <p:cNvSpPr>
            <a:spLocks noGrp="1"/>
          </p:cNvSpPr>
          <p:nvPr>
            <p:ph idx="1"/>
          </p:nvPr>
        </p:nvSpPr>
        <p:spPr>
          <a:xfrm>
            <a:off x="0" y="1597070"/>
            <a:ext cx="8229600" cy="3900224"/>
          </a:xfrm>
        </p:spPr>
        <p:txBody>
          <a:bodyPr>
            <a:normAutofit/>
          </a:bodyPr>
          <a:lstStyle/>
          <a:p>
            <a:pPr lvl="1">
              <a:buFont typeface="Arial" panose="020B0604020202020204" pitchFamily="34" charset="0"/>
              <a:buChar char="•"/>
            </a:pPr>
            <a:r>
              <a:rPr lang="en-US" sz="2000" dirty="0">
                <a:solidFill>
                  <a:schemeClr val="tx2">
                    <a:lumMod val="75000"/>
                  </a:schemeClr>
                </a:solidFill>
                <a:latin typeface="Manita Px"/>
              </a:rPr>
              <a:t>Children need places that are free from toxins and fears so that they can explore without significant risk of harm</a:t>
            </a:r>
          </a:p>
          <a:p>
            <a:pPr lvl="1">
              <a:buFont typeface="Arial" panose="020B0604020202020204" pitchFamily="34" charset="0"/>
              <a:buChar char="•"/>
            </a:pPr>
            <a:endParaRPr lang="en-US" sz="2000" dirty="0">
              <a:solidFill>
                <a:schemeClr val="tx2">
                  <a:lumMod val="75000"/>
                </a:schemeClr>
              </a:solidFill>
              <a:latin typeface="Manita Px"/>
            </a:endParaRPr>
          </a:p>
          <a:p>
            <a:pPr lvl="1">
              <a:buFont typeface="Arial" panose="020B0604020202020204" pitchFamily="34" charset="0"/>
              <a:buChar char="•"/>
            </a:pPr>
            <a:r>
              <a:rPr lang="en-US" sz="2000" dirty="0">
                <a:solidFill>
                  <a:schemeClr val="tx2">
                    <a:lumMod val="75000"/>
                  </a:schemeClr>
                </a:solidFill>
                <a:latin typeface="Manita Px"/>
              </a:rPr>
              <a:t>Stable and responsive environments of relationships provide child with consistent, nurturing and protective interactions with adults that enhance their learning</a:t>
            </a:r>
          </a:p>
          <a:p>
            <a:pPr lvl="1">
              <a:buFont typeface="Arial" panose="020B0604020202020204" pitchFamily="34" charset="0"/>
              <a:buChar char="•"/>
            </a:pPr>
            <a:endParaRPr lang="en-US" sz="2000" dirty="0">
              <a:solidFill>
                <a:schemeClr val="tx2">
                  <a:lumMod val="75000"/>
                </a:schemeClr>
              </a:solidFill>
              <a:latin typeface="Manita Px"/>
            </a:endParaRPr>
          </a:p>
          <a:p>
            <a:pPr lvl="1">
              <a:buFont typeface="Arial" panose="020B0604020202020204" pitchFamily="34" charset="0"/>
              <a:buChar char="•"/>
            </a:pPr>
            <a:r>
              <a:rPr lang="en-US" sz="2000" dirty="0">
                <a:solidFill>
                  <a:schemeClr val="tx2">
                    <a:lumMod val="75000"/>
                  </a:schemeClr>
                </a:solidFill>
                <a:latin typeface="Manita Px"/>
              </a:rPr>
              <a:t>Nurturing relationships in the early years are critical</a:t>
            </a:r>
          </a:p>
          <a:p>
            <a:pPr lvl="1">
              <a:buFont typeface="Arial" panose="020B0604020202020204" pitchFamily="34" charset="0"/>
              <a:buChar char="•"/>
            </a:pPr>
            <a:endParaRPr lang="en-US" sz="2000" dirty="0">
              <a:solidFill>
                <a:schemeClr val="tx2">
                  <a:lumMod val="75000"/>
                </a:schemeClr>
              </a:solidFill>
              <a:latin typeface="Manita Px"/>
            </a:endParaRPr>
          </a:p>
          <a:p>
            <a:pPr lvl="1">
              <a:buFont typeface="Arial" panose="020B0604020202020204" pitchFamily="34" charset="0"/>
              <a:buChar char="•"/>
            </a:pPr>
            <a:r>
              <a:rPr lang="en-US" sz="2000" dirty="0">
                <a:solidFill>
                  <a:schemeClr val="tx2">
                    <a:lumMod val="75000"/>
                  </a:schemeClr>
                </a:solidFill>
                <a:latin typeface="Manita Px"/>
              </a:rPr>
              <a:t>Toxic stress has a negative impact on a child’s development</a:t>
            </a:r>
          </a:p>
          <a:p>
            <a:pPr lvl="1">
              <a:buFont typeface="Arial" panose="020B0604020202020204" pitchFamily="34" charset="0"/>
              <a:buChar char="•"/>
            </a:pPr>
            <a:endParaRPr lang="en-US" sz="2000" dirty="0">
              <a:solidFill>
                <a:schemeClr val="tx2">
                  <a:lumMod val="75000"/>
                </a:schemeClr>
              </a:solidFill>
              <a:latin typeface="Manita Px"/>
            </a:endParaRPr>
          </a:p>
          <a:p>
            <a:pPr marL="457200" lvl="1" indent="0">
              <a:buNone/>
            </a:pPr>
            <a:endParaRPr lang="en-US" sz="2000" dirty="0">
              <a:solidFill>
                <a:schemeClr val="tx2">
                  <a:lumMod val="75000"/>
                </a:schemeClr>
              </a:solidFill>
              <a:latin typeface="Manita Px"/>
            </a:endParaRPr>
          </a:p>
          <a:p>
            <a:pPr lvl="1">
              <a:buFont typeface="Arial" panose="020B0604020202020204" pitchFamily="34" charset="0"/>
              <a:buChar char="•"/>
            </a:pPr>
            <a:endParaRPr lang="en-AU" sz="2000" dirty="0">
              <a:solidFill>
                <a:schemeClr val="tx2">
                  <a:lumMod val="75000"/>
                </a:schemeClr>
              </a:solidFill>
              <a:latin typeface="Manita Px"/>
            </a:endParaRPr>
          </a:p>
        </p:txBody>
      </p:sp>
    </p:spTree>
    <p:extLst>
      <p:ext uri="{BB962C8B-B14F-4D97-AF65-F5344CB8AC3E}">
        <p14:creationId xmlns:p14="http://schemas.microsoft.com/office/powerpoint/2010/main" val="399432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F81BD"/>
                </a:solidFill>
                <a:latin typeface="Manita Px"/>
                <a:cs typeface="Manita Px"/>
              </a:rPr>
              <a:t>Early Brain Development and Environment</a:t>
            </a:r>
          </a:p>
        </p:txBody>
      </p:sp>
      <p:sp>
        <p:nvSpPr>
          <p:cNvPr id="3" name="Content Placeholder 2"/>
          <p:cNvSpPr>
            <a:spLocks noGrp="1"/>
          </p:cNvSpPr>
          <p:nvPr>
            <p:ph idx="1"/>
          </p:nvPr>
        </p:nvSpPr>
        <p:spPr/>
        <p:txBody>
          <a:bodyPr>
            <a:normAutofit/>
          </a:bodyPr>
          <a:lstStyle/>
          <a:p>
            <a:pPr lvl="0"/>
            <a:r>
              <a:rPr lang="en-US" sz="2400" dirty="0">
                <a:solidFill>
                  <a:schemeClr val="tx2">
                    <a:lumMod val="75000"/>
                  </a:schemeClr>
                </a:solidFill>
                <a:latin typeface="Manita Px"/>
              </a:rPr>
              <a:t>This is not to say that if bad things happen there are necessarily long term negatives</a:t>
            </a:r>
          </a:p>
          <a:p>
            <a:pPr lvl="0"/>
            <a:endParaRPr lang="en-US" sz="2400" dirty="0">
              <a:solidFill>
                <a:schemeClr val="tx2">
                  <a:lumMod val="75000"/>
                </a:schemeClr>
              </a:solidFill>
              <a:latin typeface="Manita Px"/>
            </a:endParaRPr>
          </a:p>
          <a:p>
            <a:r>
              <a:rPr lang="en-US" sz="2400" dirty="0">
                <a:solidFill>
                  <a:schemeClr val="tx2">
                    <a:lumMod val="75000"/>
                  </a:schemeClr>
                </a:solidFill>
                <a:latin typeface="Manita Px"/>
              </a:rPr>
              <a:t>Protective interventions such as:</a:t>
            </a:r>
          </a:p>
          <a:p>
            <a:pPr lvl="1"/>
            <a:r>
              <a:rPr lang="en-US" sz="2400" dirty="0">
                <a:solidFill>
                  <a:schemeClr val="tx2">
                    <a:lumMod val="75000"/>
                  </a:schemeClr>
                </a:solidFill>
                <a:latin typeface="Manita Px"/>
              </a:rPr>
              <a:t>Consistent supportive relationships with caring adults</a:t>
            </a:r>
          </a:p>
          <a:p>
            <a:pPr lvl="1"/>
            <a:r>
              <a:rPr lang="en-US" sz="2400" dirty="0">
                <a:solidFill>
                  <a:schemeClr val="tx2">
                    <a:lumMod val="75000"/>
                  </a:schemeClr>
                </a:solidFill>
                <a:latin typeface="Manita Px"/>
              </a:rPr>
              <a:t>Supportive environments, like high quality childcare and early intervention programs</a:t>
            </a:r>
          </a:p>
          <a:p>
            <a:pPr lvl="1"/>
            <a:r>
              <a:rPr lang="en-US" sz="2400" dirty="0">
                <a:solidFill>
                  <a:schemeClr val="tx2">
                    <a:lumMod val="75000"/>
                  </a:schemeClr>
                </a:solidFill>
                <a:latin typeface="Manita Px"/>
              </a:rPr>
              <a:t>Can serve as buffers and mitigate or lessen the effects of adverse childhood experience</a:t>
            </a:r>
          </a:p>
        </p:txBody>
      </p:sp>
    </p:spTree>
    <p:extLst>
      <p:ext uri="{BB962C8B-B14F-4D97-AF65-F5344CB8AC3E}">
        <p14:creationId xmlns:p14="http://schemas.microsoft.com/office/powerpoint/2010/main" val="167944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Developmental Milestones</a:t>
            </a:r>
          </a:p>
        </p:txBody>
      </p:sp>
      <p:sp>
        <p:nvSpPr>
          <p:cNvPr id="3" name="Content Placeholder 2"/>
          <p:cNvSpPr>
            <a:spLocks noGrp="1"/>
          </p:cNvSpPr>
          <p:nvPr>
            <p:ph idx="1"/>
          </p:nvPr>
        </p:nvSpPr>
        <p:spPr/>
        <p:txBody>
          <a:bodyPr>
            <a:normAutofit/>
          </a:bodyPr>
          <a:lstStyle/>
          <a:p>
            <a:pPr lvl="0"/>
            <a:r>
              <a:rPr lang="en-US" sz="2000" dirty="0">
                <a:solidFill>
                  <a:srgbClr val="002060"/>
                </a:solidFill>
                <a:latin typeface="Manita Px"/>
              </a:rPr>
              <a:t>Developmental Milestones are a set of functional skills or age-specific tasks that most children can do at a certain age range</a:t>
            </a:r>
          </a:p>
          <a:p>
            <a:pPr marL="0" lvl="0" indent="0">
              <a:buNone/>
            </a:pPr>
            <a:endParaRPr lang="en-US" sz="2000" dirty="0">
              <a:solidFill>
                <a:srgbClr val="002060"/>
              </a:solidFill>
              <a:latin typeface="Manita Px"/>
            </a:endParaRPr>
          </a:p>
          <a:p>
            <a:pPr lvl="0"/>
            <a:r>
              <a:rPr lang="en-US" sz="2000" dirty="0">
                <a:solidFill>
                  <a:srgbClr val="002060"/>
                </a:solidFill>
                <a:latin typeface="Manita Px"/>
              </a:rPr>
              <a:t>Professionals (Pediatricians, teachers, evaluators, child psychologists) use milestones to gage a child’s development</a:t>
            </a:r>
          </a:p>
          <a:p>
            <a:pPr lvl="0"/>
            <a:endParaRPr lang="en-US" sz="2000" dirty="0">
              <a:solidFill>
                <a:srgbClr val="002060"/>
              </a:solidFill>
              <a:latin typeface="Manita Px"/>
            </a:endParaRPr>
          </a:p>
          <a:p>
            <a:pPr lvl="0"/>
            <a:r>
              <a:rPr lang="en-US" sz="2000" dirty="0">
                <a:solidFill>
                  <a:srgbClr val="002060"/>
                </a:solidFill>
                <a:latin typeface="Manita Px"/>
              </a:rPr>
              <a:t>Although each milestone is different at each grade level, the actual age when a normally developing child reaches that milestone can vary quite a bit</a:t>
            </a:r>
          </a:p>
          <a:p>
            <a:pPr lvl="0"/>
            <a:endParaRPr lang="en-US" sz="2000" dirty="0">
              <a:solidFill>
                <a:srgbClr val="002060"/>
              </a:solidFill>
              <a:latin typeface="Manita Px"/>
            </a:endParaRPr>
          </a:p>
          <a:p>
            <a:pPr lvl="0"/>
            <a:r>
              <a:rPr lang="en-US" sz="2000" dirty="0">
                <a:solidFill>
                  <a:srgbClr val="002060"/>
                </a:solidFill>
                <a:latin typeface="Manita Px"/>
              </a:rPr>
              <a:t>Every child is unique!  </a:t>
            </a:r>
            <a:endParaRPr lang="en-AU" sz="2000" dirty="0">
              <a:solidFill>
                <a:srgbClr val="002060"/>
              </a:solidFill>
            </a:endParaRPr>
          </a:p>
        </p:txBody>
      </p:sp>
    </p:spTree>
    <p:extLst>
      <p:ext uri="{BB962C8B-B14F-4D97-AF65-F5344CB8AC3E}">
        <p14:creationId xmlns:p14="http://schemas.microsoft.com/office/powerpoint/2010/main" val="388632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F81BD"/>
                </a:solidFill>
                <a:latin typeface="Manita Px"/>
                <a:cs typeface="Manita Px"/>
              </a:rPr>
              <a:t>Milestones: 4 year old</a:t>
            </a:r>
          </a:p>
        </p:txBody>
      </p:sp>
      <p:sp>
        <p:nvSpPr>
          <p:cNvPr id="3" name="Content Placeholder 2"/>
          <p:cNvSpPr>
            <a:spLocks noGrp="1"/>
          </p:cNvSpPr>
          <p:nvPr>
            <p:ph idx="1"/>
          </p:nvPr>
        </p:nvSpPr>
        <p:spPr>
          <a:xfrm>
            <a:off x="501650" y="1600201"/>
            <a:ext cx="8229600" cy="3900224"/>
          </a:xfrm>
        </p:spPr>
        <p:txBody>
          <a:bodyPr>
            <a:normAutofit/>
          </a:bodyPr>
          <a:lstStyle/>
          <a:p>
            <a:endParaRPr lang="en-AU" dirty="0"/>
          </a:p>
        </p:txBody>
      </p:sp>
      <p:pic>
        <p:nvPicPr>
          <p:cNvPr id="1026" name="Picture 2" descr="C:\Users\Dohmhuser\AppData\Local\Microsoft\Windows\Temporary Internet Files\Content.IE5\SLAX6222\article-2452672-18A93F0C00000578-632_634x5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096" y="1954060"/>
            <a:ext cx="3563080" cy="306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815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274638"/>
            <a:ext cx="8731250" cy="1143000"/>
          </a:xfrm>
        </p:spPr>
        <p:txBody>
          <a:bodyPr>
            <a:normAutofit/>
          </a:bodyPr>
          <a:lstStyle/>
          <a:p>
            <a:r>
              <a:rPr lang="en-US" dirty="0">
                <a:solidFill>
                  <a:srgbClr val="4F81BD"/>
                </a:solidFill>
                <a:latin typeface="Manita Px"/>
                <a:cs typeface="Manita Px"/>
              </a:rPr>
              <a:t>Physical Milestone: 4 year old</a:t>
            </a:r>
          </a:p>
        </p:txBody>
      </p:sp>
      <p:sp>
        <p:nvSpPr>
          <p:cNvPr id="3" name="Content Placeholder 2"/>
          <p:cNvSpPr>
            <a:spLocks noGrp="1"/>
          </p:cNvSpPr>
          <p:nvPr>
            <p:ph idx="1"/>
          </p:nvPr>
        </p:nvSpPr>
        <p:spPr>
          <a:xfrm>
            <a:off x="457200" y="1327759"/>
            <a:ext cx="8229600" cy="4172666"/>
          </a:xfrm>
        </p:spPr>
        <p:txBody>
          <a:bodyPr>
            <a:normAutofit fontScale="47500" lnSpcReduction="20000"/>
          </a:bodyPr>
          <a:lstStyle/>
          <a:p>
            <a:pPr marL="0" indent="0">
              <a:buNone/>
            </a:pPr>
            <a:r>
              <a:rPr lang="en-US" altLang="en-US" dirty="0">
                <a:solidFill>
                  <a:schemeClr val="tx2">
                    <a:lumMod val="75000"/>
                  </a:schemeClr>
                </a:solidFill>
                <a:latin typeface="Manita Px"/>
              </a:rPr>
              <a:t>Gross Motor Skills</a:t>
            </a:r>
          </a:p>
          <a:p>
            <a:r>
              <a:rPr lang="en-US" altLang="en-US" dirty="0">
                <a:solidFill>
                  <a:schemeClr val="tx2">
                    <a:lumMod val="75000"/>
                  </a:schemeClr>
                </a:solidFill>
                <a:latin typeface="Manita Px"/>
              </a:rPr>
              <a:t>Can skip, hop on one foot, catch and throw a ball overhand and walk downstairs alone </a:t>
            </a:r>
            <a:endParaRPr lang="en-US" dirty="0">
              <a:solidFill>
                <a:schemeClr val="tx2">
                  <a:lumMod val="75000"/>
                </a:schemeClr>
              </a:solidFill>
              <a:latin typeface="Manita Px"/>
            </a:endParaRPr>
          </a:p>
          <a:p>
            <a:r>
              <a:rPr lang="en-US" dirty="0">
                <a:solidFill>
                  <a:schemeClr val="tx2">
                    <a:lumMod val="75000"/>
                  </a:schemeClr>
                </a:solidFill>
                <a:latin typeface="Manita Px"/>
              </a:rPr>
              <a:t>Control movement more easily; start, stop, turn and go around obstacles while running</a:t>
            </a:r>
          </a:p>
          <a:p>
            <a:r>
              <a:rPr lang="en-US" dirty="0">
                <a:solidFill>
                  <a:schemeClr val="tx2">
                    <a:lumMod val="75000"/>
                  </a:schemeClr>
                </a:solidFill>
                <a:latin typeface="Manita Px"/>
              </a:rPr>
              <a:t>Log roll, do somersaults, skip and trot</a:t>
            </a:r>
          </a:p>
          <a:p>
            <a:r>
              <a:rPr lang="en-US" dirty="0">
                <a:solidFill>
                  <a:schemeClr val="tx2">
                    <a:lumMod val="75000"/>
                  </a:schemeClr>
                </a:solidFill>
                <a:latin typeface="Manita Px"/>
              </a:rPr>
              <a:t>Get dressed with minimal help (zippers, snaps and buttons may still be a little hard)</a:t>
            </a:r>
          </a:p>
          <a:p>
            <a:r>
              <a:rPr lang="en-US" dirty="0">
                <a:solidFill>
                  <a:schemeClr val="tx2">
                    <a:lumMod val="75000"/>
                  </a:schemeClr>
                </a:solidFill>
                <a:latin typeface="Manita Px"/>
              </a:rPr>
              <a:t>Throw and bounce a ball</a:t>
            </a:r>
          </a:p>
          <a:p>
            <a:r>
              <a:rPr lang="en-US" dirty="0">
                <a:solidFill>
                  <a:schemeClr val="tx2">
                    <a:lumMod val="75000"/>
                  </a:schemeClr>
                </a:solidFill>
                <a:latin typeface="Manita Px"/>
              </a:rPr>
              <a:t>Pedal </a:t>
            </a:r>
            <a:r>
              <a:rPr lang="en-US" i="1" dirty="0">
                <a:solidFill>
                  <a:schemeClr val="tx2">
                    <a:lumMod val="75000"/>
                  </a:schemeClr>
                </a:solidFill>
                <a:latin typeface="Manita Px"/>
              </a:rPr>
              <a:t>and</a:t>
            </a:r>
            <a:r>
              <a:rPr lang="en-US" dirty="0">
                <a:solidFill>
                  <a:schemeClr val="tx2">
                    <a:lumMod val="75000"/>
                  </a:schemeClr>
                </a:solidFill>
                <a:latin typeface="Manita Px"/>
              </a:rPr>
              <a:t> steer a tricycle or bike</a:t>
            </a:r>
          </a:p>
          <a:p>
            <a:endParaRPr lang="en-US" dirty="0">
              <a:solidFill>
                <a:schemeClr val="tx2">
                  <a:lumMod val="75000"/>
                </a:schemeClr>
              </a:solidFill>
              <a:latin typeface="Manita Px"/>
            </a:endParaRPr>
          </a:p>
          <a:p>
            <a:pPr marL="0" indent="0">
              <a:buNone/>
            </a:pPr>
            <a:r>
              <a:rPr lang="en-US" dirty="0">
                <a:solidFill>
                  <a:schemeClr val="tx2">
                    <a:lumMod val="75000"/>
                  </a:schemeClr>
                </a:solidFill>
                <a:latin typeface="Manita Px"/>
              </a:rPr>
              <a:t>Fine Motor Skills</a:t>
            </a:r>
          </a:p>
          <a:p>
            <a:r>
              <a:rPr lang="en-US" dirty="0">
                <a:solidFill>
                  <a:schemeClr val="tx2">
                    <a:lumMod val="75000"/>
                  </a:schemeClr>
                </a:solidFill>
                <a:latin typeface="Manita Px"/>
              </a:rPr>
              <a:t>Draw or copy basic shapes and crosses (this is a milestone known as “being able to cross the midline”)</a:t>
            </a:r>
          </a:p>
          <a:p>
            <a:r>
              <a:rPr lang="en-US" dirty="0">
                <a:solidFill>
                  <a:schemeClr val="tx2">
                    <a:lumMod val="75000"/>
                  </a:schemeClr>
                </a:solidFill>
                <a:latin typeface="Manita Px"/>
              </a:rPr>
              <a:t>Write some letters</a:t>
            </a:r>
          </a:p>
          <a:p>
            <a:r>
              <a:rPr lang="en-US" dirty="0">
                <a:solidFill>
                  <a:schemeClr val="tx2">
                    <a:lumMod val="75000"/>
                  </a:schemeClr>
                </a:solidFill>
                <a:latin typeface="Manita Px"/>
              </a:rPr>
              <a:t>Begin to use scissors purposefully</a:t>
            </a:r>
          </a:p>
          <a:p>
            <a:r>
              <a:rPr lang="en-US" dirty="0">
                <a:solidFill>
                  <a:schemeClr val="tx2">
                    <a:lumMod val="75000"/>
                  </a:schemeClr>
                </a:solidFill>
                <a:latin typeface="Manita Px"/>
              </a:rPr>
              <a:t>Stack a tower at least 10 blocks high</a:t>
            </a:r>
          </a:p>
          <a:p>
            <a:r>
              <a:rPr lang="en-US" dirty="0">
                <a:solidFill>
                  <a:schemeClr val="tx2">
                    <a:lumMod val="75000"/>
                  </a:schemeClr>
                </a:solidFill>
                <a:latin typeface="Manita Px"/>
              </a:rPr>
              <a:t>String beads or O-shaped cereal to make necklaces</a:t>
            </a:r>
          </a:p>
          <a:p>
            <a:r>
              <a:rPr lang="en-US" dirty="0">
                <a:solidFill>
                  <a:schemeClr val="tx2">
                    <a:lumMod val="75000"/>
                  </a:schemeClr>
                </a:solidFill>
                <a:latin typeface="Manita Px"/>
              </a:rPr>
              <a:t>Pinch and shape clay or play-dough into recognizable objects</a:t>
            </a:r>
          </a:p>
          <a:p>
            <a:endParaRPr lang="en-AU" dirty="0"/>
          </a:p>
        </p:txBody>
      </p:sp>
    </p:spTree>
    <p:extLst>
      <p:ext uri="{BB962C8B-B14F-4D97-AF65-F5344CB8AC3E}">
        <p14:creationId xmlns:p14="http://schemas.microsoft.com/office/powerpoint/2010/main" val="3342349840"/>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5044</TotalTime>
  <Words>3158</Words>
  <Application>Microsoft Macintosh PowerPoint</Application>
  <PresentationFormat>On-screen Show (4:3)</PresentationFormat>
  <Paragraphs>318</Paragraphs>
  <Slides>45</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Candara</vt:lpstr>
      <vt:lpstr>Manita Px</vt:lpstr>
      <vt:lpstr>Stone Sans ITC TT-Semi</vt:lpstr>
      <vt:lpstr>Office Theme</vt:lpstr>
      <vt:lpstr>Custom Design</vt:lpstr>
      <vt:lpstr>Child Development Elementary School Age</vt:lpstr>
      <vt:lpstr>Agenda/ Objectives </vt:lpstr>
      <vt:lpstr>Early Brain Development (Nature)</vt:lpstr>
      <vt:lpstr>PowerPoint Presentation</vt:lpstr>
      <vt:lpstr>Environment Development (Nurture)</vt:lpstr>
      <vt:lpstr>Early Brain Development and Environment</vt:lpstr>
      <vt:lpstr>Developmental Milestones</vt:lpstr>
      <vt:lpstr>Milestones: 4 year old</vt:lpstr>
      <vt:lpstr>Physical Milestone: 4 year old</vt:lpstr>
      <vt:lpstr>Cognitive Milestone: 4 year old</vt:lpstr>
      <vt:lpstr>Language/ Communication Milestone: 4 year old</vt:lpstr>
      <vt:lpstr>Social &amp; Emotional Milestone: 4 year old</vt:lpstr>
      <vt:lpstr>Milestones: Kindergarteners</vt:lpstr>
      <vt:lpstr>Physical Milestone: Kindergarteners</vt:lpstr>
      <vt:lpstr>Cognitive Milestones: Kindergarteners</vt:lpstr>
      <vt:lpstr>Language/ Communication: Kindergarteners</vt:lpstr>
      <vt:lpstr>Social &amp; Emotional Milestones: Kindergarteners</vt:lpstr>
      <vt:lpstr>Video on Kindergartners on Writing Skills</vt:lpstr>
      <vt:lpstr>Milestones: 1st graders</vt:lpstr>
      <vt:lpstr>Physical Milestones: 1st graders</vt:lpstr>
      <vt:lpstr>Cognitive Milestones: 1st graders</vt:lpstr>
      <vt:lpstr>Language/Communication Milestones: 1st graders</vt:lpstr>
      <vt:lpstr>Social &amp; Emotional Milestones: 1st graders</vt:lpstr>
      <vt:lpstr>Milestones: 2nd graders</vt:lpstr>
      <vt:lpstr>Physical Milestones: 2nd graders</vt:lpstr>
      <vt:lpstr>Cognitive Milestones: 2nd graders</vt:lpstr>
      <vt:lpstr>Language/ Communication Milestones: 2nd graders</vt:lpstr>
      <vt:lpstr>Social &amp; Emotional Milestones: 2nd graders</vt:lpstr>
      <vt:lpstr>2nd graders Video Writing</vt:lpstr>
      <vt:lpstr>Milestones: 3rd graders</vt:lpstr>
      <vt:lpstr>Physical Milestones: 3rd graders</vt:lpstr>
      <vt:lpstr>Cognitive Milestones: 3rd graders</vt:lpstr>
      <vt:lpstr>Language/ Communication Milestone: 3rd graders</vt:lpstr>
      <vt:lpstr>Social &amp; Emotional Milestones: 3rd graders</vt:lpstr>
      <vt:lpstr>Milestones: 4th graders</vt:lpstr>
      <vt:lpstr>Physical Milestone: 4th graders</vt:lpstr>
      <vt:lpstr>Cognitive Milestone: 4th graders</vt:lpstr>
      <vt:lpstr>Social &amp; Emotional Milestones: 4th graders</vt:lpstr>
      <vt:lpstr>4th grade Video Writing</vt:lpstr>
      <vt:lpstr>Milestones: 5th graders</vt:lpstr>
      <vt:lpstr>Physical Milestone: 5th graders</vt:lpstr>
      <vt:lpstr>Cognitive Milestone: 5th graders</vt:lpstr>
      <vt:lpstr>Social &amp; Emotional Milestones: 5th graders</vt:lpstr>
      <vt:lpstr>5th grade Video Writing</vt:lpstr>
      <vt:lpstr>Questions? Thank you!</vt:lpstr>
    </vt:vector>
  </TitlesOfParts>
  <Company>Lauren Percy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Wilson</dc:creator>
  <cp:lastModifiedBy>Marisol Catucci</cp:lastModifiedBy>
  <cp:revision>228</cp:revision>
  <dcterms:created xsi:type="dcterms:W3CDTF">2012-08-05T09:21:56Z</dcterms:created>
  <dcterms:modified xsi:type="dcterms:W3CDTF">2019-04-11T02:27:19Z</dcterms:modified>
</cp:coreProperties>
</file>